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6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258" y="114"/>
      </p:cViewPr>
      <p:guideLst>
        <p:guide orient="horz" pos="166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7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8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0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8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3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9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9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9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D096-924B-412C-9899-873C92BD0A73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E07E6F-BEDA-9AD3-F4FB-5AAFC92A2D07}"/>
              </a:ext>
            </a:extLst>
          </p:cNvPr>
          <p:cNvSpPr txBox="1"/>
          <p:nvPr/>
        </p:nvSpPr>
        <p:spPr>
          <a:xfrm>
            <a:off x="375040" y="3261583"/>
            <a:ext cx="6089919" cy="4267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＜第一部＞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開会の辞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岩手医科大学附属病院　腎センター長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　旭　浩一</a:t>
            </a:r>
          </a:p>
          <a:p>
            <a:pPr>
              <a:lnSpc>
                <a:spcPct val="114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腹膜透析の基礎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座長　杉村 淳　 岩手医科大学附属病院　泌尿器科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演者　吉川和寛　岩手医科大学附属病院　腎・高血圧内科</a:t>
            </a:r>
          </a:p>
          <a:p>
            <a:pPr>
              <a:lnSpc>
                <a:spcPct val="114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腹膜透析の管理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座長　杉村 淳　 岩手医科大学附属病院　泌尿器科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演者　久野瑞貴　岩手医科大学附属病院　泌尿器科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＜第二部＞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腹膜透析の看護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座長　菊池克江　岩手医科大学附属病院　看護部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演者　桜糀由紀　</a:t>
            </a:r>
            <a:r>
              <a:rPr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岩手医科大学附属病院内丸メディカルセンター　看護部</a:t>
            </a:r>
          </a:p>
          <a:p>
            <a:pPr>
              <a:lnSpc>
                <a:spcPct val="114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：４０　閉会の辞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岩手医科大学附属病院　血液浄化療法部</a:t>
            </a:r>
          </a:p>
          <a:p>
            <a:pPr>
              <a:lnSpc>
                <a:spcPct val="114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　阿部貴弥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58B05C5-7E2C-91D8-4C10-610AF300D46A}"/>
              </a:ext>
            </a:extLst>
          </p:cNvPr>
          <p:cNvGrpSpPr/>
          <p:nvPr/>
        </p:nvGrpSpPr>
        <p:grpSpPr>
          <a:xfrm>
            <a:off x="0" y="4185"/>
            <a:ext cx="6849000" cy="9901815"/>
            <a:chOff x="0" y="4185"/>
            <a:chExt cx="6849000" cy="9901815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76CE5B5-18BA-FAEB-23DE-30B0D9BE7300}"/>
                </a:ext>
              </a:extLst>
            </p:cNvPr>
            <p:cNvSpPr/>
            <p:nvPr/>
          </p:nvSpPr>
          <p:spPr>
            <a:xfrm>
              <a:off x="9000" y="9196960"/>
              <a:ext cx="6840000" cy="7090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C04C3D8-09B4-451D-D2C0-555180074344}"/>
                </a:ext>
              </a:extLst>
            </p:cNvPr>
            <p:cNvSpPr/>
            <p:nvPr/>
          </p:nvSpPr>
          <p:spPr>
            <a:xfrm>
              <a:off x="0" y="4185"/>
              <a:ext cx="6840000" cy="1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D92056-40D0-82E8-65B9-FA471053BFD5}"/>
              </a:ext>
            </a:extLst>
          </p:cNvPr>
          <p:cNvGrpSpPr/>
          <p:nvPr/>
        </p:nvGrpSpPr>
        <p:grpSpPr>
          <a:xfrm>
            <a:off x="63152" y="276975"/>
            <a:ext cx="6762306" cy="3109762"/>
            <a:chOff x="63152" y="276975"/>
            <a:chExt cx="6762306" cy="310976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224CD3-E38A-8AC4-C6DC-6A90D9F138FE}"/>
                </a:ext>
              </a:extLst>
            </p:cNvPr>
            <p:cNvSpPr txBox="1"/>
            <p:nvPr/>
          </p:nvSpPr>
          <p:spPr>
            <a:xfrm>
              <a:off x="63152" y="276975"/>
              <a:ext cx="6762306" cy="3109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ja-JP" sz="3200" b="1" spc="-1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2024</a:t>
              </a:r>
              <a:r>
                <a:rPr lang="ja-JP" altLang="en-US" sz="3200" b="1" spc="-1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年度いわて腎代替療法研修会</a:t>
              </a:r>
            </a:p>
            <a:p>
              <a:pPr algn="dist">
                <a:lnSpc>
                  <a:spcPct val="114000"/>
                </a:lnSpc>
              </a:pPr>
              <a:r>
                <a:rPr lang="ja-JP" altLang="en-US" sz="2000" b="1" spc="-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～導入期加算</a:t>
              </a:r>
              <a:r>
                <a:rPr lang="en-US" altLang="ja-JP" sz="2000" b="1" spc="-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2000" b="1" spc="-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算定施設が実施する腎代替療法に関わる研修会～</a:t>
              </a:r>
              <a:endParaRPr lang="en-US" altLang="ja-JP" sz="2000" b="1" spc="-3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日　　時　　  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2024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19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10:00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40</a:t>
              </a: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Wingdings" panose="05000000000000000000" pitchFamily="2" charset="2"/>
                </a:rPr>
                <a:t> 場　　所　　  岩手医科大学　矢巾キャンパス</a:t>
              </a: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Wingdings" panose="05000000000000000000" pitchFamily="2" charset="2"/>
                </a:rPr>
                <a:t>　　　　　　　　大堀記念講堂</a:t>
              </a:r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（現地開催のみ＊）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Wingdings" panose="05000000000000000000" pitchFamily="2" charset="2"/>
                </a:rPr>
                <a:t>参　加　費　　無料</a:t>
              </a:r>
              <a:endParaRPr lang="en-US" altLang="ja-JP" sz="2000" b="1" spc="-11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endParaRP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Wingdings" panose="05000000000000000000" pitchFamily="2" charset="2"/>
                </a:rPr>
                <a:t>　テーマ　　　腹膜透析</a:t>
              </a:r>
              <a:endParaRPr lang="en-US" altLang="ja-JP" sz="2000" b="1" spc="-11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endParaRPr>
            </a:p>
            <a:p>
              <a:pPr>
                <a:lnSpc>
                  <a:spcPct val="114000"/>
                </a:lnSpc>
              </a:pPr>
              <a:r>
                <a:rPr lang="ja-JP" altLang="en-US" sz="2000" b="1" spc="-113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Wingdings" panose="05000000000000000000" pitchFamily="2" charset="2"/>
                </a:rPr>
                <a:t>プログラム</a:t>
              </a:r>
              <a:endParaRPr lang="en-US" altLang="ja-JP" sz="2000" b="1" spc="-11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5E3DA17-3C43-08A0-ECB6-9D50E554B117}"/>
                </a:ext>
              </a:extLst>
            </p:cNvPr>
            <p:cNvSpPr txBox="1"/>
            <p:nvPr/>
          </p:nvSpPr>
          <p:spPr>
            <a:xfrm>
              <a:off x="2991868" y="2377223"/>
              <a:ext cx="38029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＊　新型コロナウイルス感染症などの感染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流行状態により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Web</a:t>
              </a:r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開催に変更する可能性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があります。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25A3AA9-58AE-CE00-3458-3BAC609CF356}"/>
                </a:ext>
              </a:extLst>
            </p:cNvPr>
            <p:cNvSpPr/>
            <p:nvPr/>
          </p:nvSpPr>
          <p:spPr>
            <a:xfrm>
              <a:off x="118997" y="2619933"/>
              <a:ext cx="1260000" cy="324000"/>
            </a:xfrm>
            <a:prstGeom prst="rect">
              <a:avLst/>
            </a:prstGeom>
            <a:solidFill>
              <a:srgbClr val="FFE699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71DA537-C16F-47B6-D099-2AAEA916533B}"/>
                </a:ext>
              </a:extLst>
            </p:cNvPr>
            <p:cNvSpPr/>
            <p:nvPr/>
          </p:nvSpPr>
          <p:spPr>
            <a:xfrm>
              <a:off x="118997" y="1214581"/>
              <a:ext cx="1260000" cy="324000"/>
            </a:xfrm>
            <a:prstGeom prst="rect">
              <a:avLst/>
            </a:prstGeom>
            <a:solidFill>
              <a:srgbClr val="FFE699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CD757DAF-69D4-7FFD-9393-155778623DE0}"/>
                </a:ext>
              </a:extLst>
            </p:cNvPr>
            <p:cNvSpPr/>
            <p:nvPr/>
          </p:nvSpPr>
          <p:spPr>
            <a:xfrm>
              <a:off x="118997" y="1577835"/>
              <a:ext cx="1260000" cy="324000"/>
            </a:xfrm>
            <a:prstGeom prst="rect">
              <a:avLst/>
            </a:prstGeom>
            <a:solidFill>
              <a:srgbClr val="FFE699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D4C90B3F-84F1-F171-7D56-846ABB156D4F}"/>
                </a:ext>
              </a:extLst>
            </p:cNvPr>
            <p:cNvSpPr/>
            <p:nvPr/>
          </p:nvSpPr>
          <p:spPr>
            <a:xfrm>
              <a:off x="118997" y="2249266"/>
              <a:ext cx="1260000" cy="324000"/>
            </a:xfrm>
            <a:prstGeom prst="rect">
              <a:avLst/>
            </a:prstGeom>
            <a:solidFill>
              <a:srgbClr val="FFE699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06EACEE7-ABD4-56C9-2DED-07E65742013A}"/>
                </a:ext>
              </a:extLst>
            </p:cNvPr>
            <p:cNvSpPr/>
            <p:nvPr/>
          </p:nvSpPr>
          <p:spPr>
            <a:xfrm>
              <a:off x="118997" y="2990600"/>
              <a:ext cx="1260000" cy="324000"/>
            </a:xfrm>
            <a:prstGeom prst="rect">
              <a:avLst/>
            </a:prstGeom>
            <a:solidFill>
              <a:srgbClr val="FFE699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F90C81-C862-D864-723E-47C526D1F99D}"/>
              </a:ext>
            </a:extLst>
          </p:cNvPr>
          <p:cNvSpPr txBox="1"/>
          <p:nvPr/>
        </p:nvSpPr>
        <p:spPr>
          <a:xfrm>
            <a:off x="472900" y="7435613"/>
            <a:ext cx="589419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　第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回岩手腎不全研究会春季セミナー内で開催致します。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第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回岩手腎不全研究会春季セミナーおよび腹膜透析ハンズオンセミナーに関しては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別途案内をご参照ください。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　本研修会のみの参加は無料ですが、第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回岩手腎不全研究会春季セミナーの参加に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関しての参加費が必要です。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　本研修会の聴講および入室時に配布しました参加申込用紙・アンケートの提出を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もって参加確認とし、後日、参加証とともに質疑応答等の議事録を配布いたします。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セミナー参加者名簿を作成し、日本腎代替療法医療専門職推進協会へ提出する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ことをあらかじめご了承ください。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申込用紙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にはご施設名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ご参加者名を相違なく記載下さい。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BD9447-96EB-D65A-CBAF-9A304ADF840B}"/>
              </a:ext>
            </a:extLst>
          </p:cNvPr>
          <p:cNvSpPr txBox="1"/>
          <p:nvPr/>
        </p:nvSpPr>
        <p:spPr>
          <a:xfrm>
            <a:off x="1173231" y="9196960"/>
            <a:ext cx="3954929" cy="709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　：　岩手医科大学附属病院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　：　岩手腎不全研究会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後援　：　日本腎代替療法医療専門職推進協会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03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920B18-859B-A145-5A56-876FCE3E1F7C}"/>
              </a:ext>
            </a:extLst>
          </p:cNvPr>
          <p:cNvSpPr txBox="1"/>
          <p:nvPr/>
        </p:nvSpPr>
        <p:spPr>
          <a:xfrm>
            <a:off x="278280" y="1467115"/>
            <a:ext cx="630172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3200" b="1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年度いわて腎代替療法研修会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6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参加申込書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0B4A5CDB-22C6-91E7-C531-24BCBE559EED}"/>
              </a:ext>
            </a:extLst>
          </p:cNvPr>
          <p:cNvSpPr/>
          <p:nvPr/>
        </p:nvSpPr>
        <p:spPr>
          <a:xfrm rot="16200000">
            <a:off x="2862728" y="-2221446"/>
            <a:ext cx="1132541" cy="5839012"/>
          </a:xfrm>
          <a:prstGeom prst="rightArrow">
            <a:avLst>
              <a:gd name="adj1" fmla="val 63306"/>
              <a:gd name="adj2" fmla="val 50000"/>
            </a:avLst>
          </a:prstGeom>
          <a:solidFill>
            <a:srgbClr val="FFE699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FA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58F784-88CB-0A9B-6523-C141596FA6EF}"/>
              </a:ext>
            </a:extLst>
          </p:cNvPr>
          <p:cNvSpPr txBox="1"/>
          <p:nvPr/>
        </p:nvSpPr>
        <p:spPr>
          <a:xfrm>
            <a:off x="1797783" y="282733"/>
            <a:ext cx="326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FAX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岩手医科大学泌尿器科学講座　宛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019-907-7079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CB6DD3-1489-24E5-B39C-140133047A4A}"/>
              </a:ext>
            </a:extLst>
          </p:cNvPr>
          <p:cNvSpPr txBox="1"/>
          <p:nvPr/>
        </p:nvSpPr>
        <p:spPr>
          <a:xfrm>
            <a:off x="105010" y="3178005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施設名：</a:t>
            </a: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　　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C3D1E068-5C49-F205-0694-C727066EA85C}"/>
              </a:ext>
            </a:extLst>
          </p:cNvPr>
          <p:cNvGraphicFramePr>
            <a:graphicFrameLocks noGrp="1"/>
          </p:cNvGraphicFramePr>
          <p:nvPr/>
        </p:nvGraphicFramePr>
        <p:xfrm>
          <a:off x="307634" y="3997990"/>
          <a:ext cx="6242725" cy="2924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1713">
                  <a:extLst>
                    <a:ext uri="{9D8B030D-6E8A-4147-A177-3AD203B41FA5}">
                      <a16:colId xmlns:a16="http://schemas.microsoft.com/office/drawing/2014/main" val="952617430"/>
                    </a:ext>
                  </a:extLst>
                </a:gridCol>
                <a:gridCol w="4041012">
                  <a:extLst>
                    <a:ext uri="{9D8B030D-6E8A-4147-A177-3AD203B41FA5}">
                      <a16:colId xmlns:a16="http://schemas.microsoft.com/office/drawing/2014/main" val="712150251"/>
                    </a:ext>
                  </a:extLst>
                </a:gridCol>
              </a:tblGrid>
              <a:tr h="487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参加者氏名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30520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53860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20671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13299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10364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7926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BF206B-69EE-5E7E-ED4E-0DC8D661CFA8}"/>
              </a:ext>
            </a:extLst>
          </p:cNvPr>
          <p:cNvSpPr txBox="1"/>
          <p:nvPr/>
        </p:nvSpPr>
        <p:spPr>
          <a:xfrm>
            <a:off x="256234" y="7591942"/>
            <a:ext cx="6345531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＊　会場整理の都合上、</a:t>
            </a:r>
            <a:r>
              <a:rPr kumimoji="1" lang="en-US" altLang="ja-JP" b="1" dirty="0">
                <a:solidFill>
                  <a:prstClr val="black"/>
                </a:solidFill>
              </a:rPr>
              <a:t>2024</a:t>
            </a:r>
            <a:r>
              <a:rPr kumimoji="1" lang="ja-JP" altLang="en-US" b="1" dirty="0">
                <a:solidFill>
                  <a:prstClr val="black"/>
                </a:solidFill>
              </a:rPr>
              <a:t>年</a:t>
            </a:r>
            <a:r>
              <a:rPr kumimoji="1" lang="en-US" altLang="ja-JP" b="1" dirty="0">
                <a:solidFill>
                  <a:prstClr val="black"/>
                </a:solidFill>
              </a:rPr>
              <a:t>5</a:t>
            </a:r>
            <a:r>
              <a:rPr kumimoji="1" lang="ja-JP" altLang="en-US" b="1" dirty="0">
                <a:solidFill>
                  <a:prstClr val="black"/>
                </a:solidFill>
              </a:rPr>
              <a:t>月</a:t>
            </a:r>
            <a:r>
              <a:rPr kumimoji="1" lang="en-US" altLang="ja-JP" b="1" dirty="0">
                <a:solidFill>
                  <a:prstClr val="black"/>
                </a:solidFill>
              </a:rPr>
              <a:t>10</a:t>
            </a:r>
            <a:r>
              <a:rPr kumimoji="1" lang="ja-JP" altLang="en-US" b="1" dirty="0">
                <a:solidFill>
                  <a:prstClr val="black"/>
                </a:solidFill>
              </a:rPr>
              <a:t>日までに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必要事項を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ご記入の上、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にて申し込みをお願いします。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＊　岩手県下の感染状況により</a:t>
            </a:r>
            <a:r>
              <a:rPr kumimoji="1" lang="en-US" altLang="ja-JP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Web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開催に変更時は申込書</a:t>
            </a: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に記載いただいた</a:t>
            </a:r>
            <a:r>
              <a:rPr kumimoji="1" lang="en-US" altLang="ja-JP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e-mail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アドレスに</a:t>
            </a:r>
            <a:r>
              <a:rPr kumimoji="1" lang="en-US" altLang="ja-JP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Web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聴講に関する案内</a:t>
            </a: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を含めた連絡を行います。</a:t>
            </a: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　なお、その判断は岩手医科大学附属病院の基準にて</a:t>
            </a: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判断したします。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104587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wrap="square" rtlCol="0">
        <a:noAutofit/>
      </a:bodyPr>
      <a:lstStyle>
        <a:defPPr algn="l">
          <a:defRPr sz="1400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385</TotalTime>
  <Words>523</Words>
  <Application>Microsoft Office PowerPoint</Application>
  <PresentationFormat>A4 210 x 297 mm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貴弥</dc:creator>
  <cp:lastModifiedBy>良雄 齋藤</cp:lastModifiedBy>
  <cp:revision>20</cp:revision>
  <dcterms:created xsi:type="dcterms:W3CDTF">2023-03-02T02:04:52Z</dcterms:created>
  <dcterms:modified xsi:type="dcterms:W3CDTF">2024-04-26T05:06:49Z</dcterms:modified>
</cp:coreProperties>
</file>