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 id="263"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63BC"/>
    <a:srgbClr val="0099FF"/>
    <a:srgbClr val="3399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DD06D5-72F0-4330-931D-ED9ECCC87EAB}" v="6" dt="2022-04-11T06:29:11.4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24" autoAdjust="0"/>
    <p:restoredTop sz="94660"/>
  </p:normalViewPr>
  <p:slideViewPr>
    <p:cSldViewPr snapToGrid="0">
      <p:cViewPr varScale="1">
        <p:scale>
          <a:sx n="79" d="100"/>
          <a:sy n="79" d="100"/>
        </p:scale>
        <p:origin x="3498" y="11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263AA4C-F7A6-4B00-9D85-CB68D01036DC}" type="datetimeFigureOut">
              <a:rPr kumimoji="1" lang="ja-JP" altLang="en-US" smtClean="0"/>
              <a:t>2023/6/19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63FBB9-F596-4C62-B6BD-49FA2989C389}" type="slidenum">
              <a:rPr kumimoji="1" lang="ja-JP" altLang="en-US" smtClean="0"/>
              <a:t>‹#›</a:t>
            </a:fld>
            <a:endParaRPr kumimoji="1" lang="ja-JP" altLang="en-US"/>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Tree>
    <p:extLst>
      <p:ext uri="{BB962C8B-B14F-4D97-AF65-F5344CB8AC3E}">
        <p14:creationId xmlns:p14="http://schemas.microsoft.com/office/powerpoint/2010/main" val="218782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63AA4C-F7A6-4B00-9D85-CB68D01036DC}" type="datetimeFigureOut">
              <a:rPr kumimoji="1" lang="ja-JP" altLang="en-US" smtClean="0"/>
              <a:t>2023/6/19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63FBB9-F596-4C62-B6BD-49FA2989C389}" type="slidenum">
              <a:rPr kumimoji="1" lang="ja-JP" altLang="en-US" smtClean="0"/>
              <a:t>‹#›</a:t>
            </a:fld>
            <a:endParaRPr kumimoji="1" lang="ja-JP" altLang="en-US"/>
          </a:p>
        </p:txBody>
      </p:sp>
    </p:spTree>
    <p:extLst>
      <p:ext uri="{BB962C8B-B14F-4D97-AF65-F5344CB8AC3E}">
        <p14:creationId xmlns:p14="http://schemas.microsoft.com/office/powerpoint/2010/main" val="1662605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63AA4C-F7A6-4B00-9D85-CB68D01036DC}" type="datetimeFigureOut">
              <a:rPr kumimoji="1" lang="ja-JP" altLang="en-US" smtClean="0"/>
              <a:t>2023/6/19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63FBB9-F596-4C62-B6BD-49FA2989C389}" type="slidenum">
              <a:rPr kumimoji="1" lang="ja-JP" altLang="en-US" smtClean="0"/>
              <a:t>‹#›</a:t>
            </a:fld>
            <a:endParaRPr kumimoji="1" lang="ja-JP" altLang="en-US"/>
          </a:p>
        </p:txBody>
      </p:sp>
    </p:spTree>
    <p:extLst>
      <p:ext uri="{BB962C8B-B14F-4D97-AF65-F5344CB8AC3E}">
        <p14:creationId xmlns:p14="http://schemas.microsoft.com/office/powerpoint/2010/main" val="99247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263AA4C-F7A6-4B00-9D85-CB68D01036DC}" type="datetimeFigureOut">
              <a:rPr kumimoji="1" lang="ja-JP" altLang="en-US" smtClean="0"/>
              <a:t>2023/6/19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63FBB9-F596-4C62-B6BD-49FA2989C389}" type="slidenum">
              <a:rPr kumimoji="1" lang="ja-JP" altLang="en-US" smtClean="0"/>
              <a:t>‹#›</a:t>
            </a:fld>
            <a:endParaRPr kumimoji="1" lang="ja-JP" altLang="en-US"/>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Tree>
    <p:extLst>
      <p:ext uri="{BB962C8B-B14F-4D97-AF65-F5344CB8AC3E}">
        <p14:creationId xmlns:p14="http://schemas.microsoft.com/office/powerpoint/2010/main" val="94999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263AA4C-F7A6-4B00-9D85-CB68D01036DC}" type="datetimeFigureOut">
              <a:rPr kumimoji="1" lang="ja-JP" altLang="en-US" smtClean="0"/>
              <a:t>2023/6/19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63FBB9-F596-4C62-B6BD-49FA2989C389}" type="slidenum">
              <a:rPr kumimoji="1" lang="ja-JP" altLang="en-US" smtClean="0"/>
              <a:t>‹#›</a:t>
            </a:fld>
            <a:endParaRPr kumimoji="1" lang="ja-JP" altLang="en-US"/>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Tree>
    <p:extLst>
      <p:ext uri="{BB962C8B-B14F-4D97-AF65-F5344CB8AC3E}">
        <p14:creationId xmlns:p14="http://schemas.microsoft.com/office/powerpoint/2010/main" val="358826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263AA4C-F7A6-4B00-9D85-CB68D01036DC}" type="datetimeFigureOut">
              <a:rPr kumimoji="1" lang="ja-JP" altLang="en-US" smtClean="0"/>
              <a:t>2023/6/19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863FBB9-F596-4C62-B6BD-49FA2989C389}" type="slidenum">
              <a:rPr kumimoji="1" lang="ja-JP" altLang="en-US" smtClean="0"/>
              <a:t>‹#›</a:t>
            </a:fld>
            <a:endParaRPr kumimoji="1" lang="ja-JP" altLang="en-US"/>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Tree>
    <p:extLst>
      <p:ext uri="{BB962C8B-B14F-4D97-AF65-F5344CB8AC3E}">
        <p14:creationId xmlns:p14="http://schemas.microsoft.com/office/powerpoint/2010/main" val="243877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263AA4C-F7A6-4B00-9D85-CB68D01036DC}" type="datetimeFigureOut">
              <a:rPr kumimoji="1" lang="ja-JP" altLang="en-US" smtClean="0"/>
              <a:t>2023/6/19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863FBB9-F596-4C62-B6BD-49FA2989C389}" type="slidenum">
              <a:rPr kumimoji="1" lang="ja-JP" altLang="en-US" smtClean="0"/>
              <a:t>‹#›</a:t>
            </a:fld>
            <a:endParaRPr kumimoji="1" lang="ja-JP" altLang="en-US"/>
          </a:p>
        </p:txBody>
      </p:sp>
      <p:pic>
        <p:nvPicPr>
          <p:cNvPr id="10" name="図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Tree>
    <p:extLst>
      <p:ext uri="{BB962C8B-B14F-4D97-AF65-F5344CB8AC3E}">
        <p14:creationId xmlns:p14="http://schemas.microsoft.com/office/powerpoint/2010/main" val="3700446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263AA4C-F7A6-4B00-9D85-CB68D01036DC}" type="datetimeFigureOut">
              <a:rPr kumimoji="1" lang="ja-JP" altLang="en-US" smtClean="0"/>
              <a:t>2023/6/19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863FBB9-F596-4C62-B6BD-49FA2989C389}" type="slidenum">
              <a:rPr kumimoji="1" lang="ja-JP" altLang="en-US" smtClean="0"/>
              <a:t>‹#›</a:t>
            </a:fld>
            <a:endParaRPr kumimoji="1" lang="ja-JP" altLang="en-US"/>
          </a:p>
        </p:txBody>
      </p:sp>
      <p:pic>
        <p:nvPicPr>
          <p:cNvPr id="6" name="図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Tree>
    <p:extLst>
      <p:ext uri="{BB962C8B-B14F-4D97-AF65-F5344CB8AC3E}">
        <p14:creationId xmlns:p14="http://schemas.microsoft.com/office/powerpoint/2010/main" val="2525115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3AA4C-F7A6-4B00-9D85-CB68D01036DC}" type="datetimeFigureOut">
              <a:rPr kumimoji="1" lang="ja-JP" altLang="en-US" smtClean="0"/>
              <a:t>2023/6/19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863FBB9-F596-4C62-B6BD-49FA2989C389}" type="slidenum">
              <a:rPr kumimoji="1" lang="ja-JP" altLang="en-US" smtClean="0"/>
              <a:t>‹#›</a:t>
            </a:fld>
            <a:endParaRPr kumimoji="1" lang="ja-JP" altLang="en-US"/>
          </a:p>
        </p:txBody>
      </p:sp>
    </p:spTree>
    <p:extLst>
      <p:ext uri="{BB962C8B-B14F-4D97-AF65-F5344CB8AC3E}">
        <p14:creationId xmlns:p14="http://schemas.microsoft.com/office/powerpoint/2010/main" val="1004870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63AA4C-F7A6-4B00-9D85-CB68D01036DC}" type="datetimeFigureOut">
              <a:rPr kumimoji="1" lang="ja-JP" altLang="en-US" smtClean="0"/>
              <a:t>2023/6/19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863FBB9-F596-4C62-B6BD-49FA2989C389}" type="slidenum">
              <a:rPr kumimoji="1" lang="ja-JP" altLang="en-US" smtClean="0"/>
              <a:t>‹#›</a:t>
            </a:fld>
            <a:endParaRPr kumimoji="1" lang="ja-JP" altLang="en-US"/>
          </a:p>
        </p:txBody>
      </p:sp>
    </p:spTree>
    <p:extLst>
      <p:ext uri="{BB962C8B-B14F-4D97-AF65-F5344CB8AC3E}">
        <p14:creationId xmlns:p14="http://schemas.microsoft.com/office/powerpoint/2010/main" val="327393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63AA4C-F7A6-4B00-9D85-CB68D01036DC}" type="datetimeFigureOut">
              <a:rPr kumimoji="1" lang="ja-JP" altLang="en-US" smtClean="0"/>
              <a:t>2023/6/19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863FBB9-F596-4C62-B6BD-49FA2989C389}" type="slidenum">
              <a:rPr kumimoji="1" lang="ja-JP" altLang="en-US" smtClean="0"/>
              <a:t>‹#›</a:t>
            </a:fld>
            <a:endParaRPr kumimoji="1" lang="ja-JP" altLang="en-US"/>
          </a:p>
        </p:txBody>
      </p:sp>
    </p:spTree>
    <p:extLst>
      <p:ext uri="{BB962C8B-B14F-4D97-AF65-F5344CB8AC3E}">
        <p14:creationId xmlns:p14="http://schemas.microsoft.com/office/powerpoint/2010/main" val="54057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0263AA4C-F7A6-4B00-9D85-CB68D01036DC}" type="datetimeFigureOut">
              <a:rPr kumimoji="1" lang="ja-JP" altLang="en-US" smtClean="0"/>
              <a:t>2023/6/19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863FBB9-F596-4C62-B6BD-49FA2989C389}" type="slidenum">
              <a:rPr kumimoji="1" lang="ja-JP" altLang="en-US" smtClean="0"/>
              <a:t>‹#›</a:t>
            </a:fld>
            <a:endParaRPr kumimoji="1" lang="ja-JP" altLang="en-US"/>
          </a:p>
        </p:txBody>
      </p:sp>
    </p:spTree>
    <p:extLst>
      <p:ext uri="{BB962C8B-B14F-4D97-AF65-F5344CB8AC3E}">
        <p14:creationId xmlns:p14="http://schemas.microsoft.com/office/powerpoint/2010/main" val="2842366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zoom.us/webinar/register/WN_ek3vkzmKSKiW_FHqTDdQAA"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グループ化 93">
            <a:extLst>
              <a:ext uri="{FF2B5EF4-FFF2-40B4-BE49-F238E27FC236}">
                <a16:creationId xmlns:a16="http://schemas.microsoft.com/office/drawing/2014/main" id="{75408859-BBAC-40CD-ACD7-E546A21AC817}"/>
              </a:ext>
            </a:extLst>
          </p:cNvPr>
          <p:cNvGrpSpPr/>
          <p:nvPr/>
        </p:nvGrpSpPr>
        <p:grpSpPr>
          <a:xfrm>
            <a:off x="181836" y="3061829"/>
            <a:ext cx="6594228" cy="5178351"/>
            <a:chOff x="539837" y="3556322"/>
            <a:chExt cx="6480000" cy="5994000"/>
          </a:xfrm>
        </p:grpSpPr>
        <p:sp>
          <p:nvSpPr>
            <p:cNvPr id="95" name="角丸四角形 13">
              <a:extLst>
                <a:ext uri="{FF2B5EF4-FFF2-40B4-BE49-F238E27FC236}">
                  <a16:creationId xmlns:a16="http://schemas.microsoft.com/office/drawing/2014/main" id="{351EEBE0-54BE-48B4-94FD-71EDFC63B1F4}"/>
                </a:ext>
              </a:extLst>
            </p:cNvPr>
            <p:cNvSpPr/>
            <p:nvPr/>
          </p:nvSpPr>
          <p:spPr>
            <a:xfrm>
              <a:off x="539837" y="3556322"/>
              <a:ext cx="6480000" cy="5994000"/>
            </a:xfrm>
            <a:prstGeom prst="roundRect">
              <a:avLst>
                <a:gd name="adj" fmla="val 3160"/>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6" name="フリーフォーム 106">
              <a:extLst>
                <a:ext uri="{FF2B5EF4-FFF2-40B4-BE49-F238E27FC236}">
                  <a16:creationId xmlns:a16="http://schemas.microsoft.com/office/drawing/2014/main" id="{D3FD4956-D2AD-49CE-8A42-4D1DABC4BD36}"/>
                </a:ext>
              </a:extLst>
            </p:cNvPr>
            <p:cNvSpPr/>
            <p:nvPr/>
          </p:nvSpPr>
          <p:spPr>
            <a:xfrm>
              <a:off x="539839" y="3556322"/>
              <a:ext cx="1009221" cy="5994000"/>
            </a:xfrm>
            <a:custGeom>
              <a:avLst/>
              <a:gdLst>
                <a:gd name="connsiteX0" fmla="*/ 189410 w 1563701"/>
                <a:gd name="connsiteY0" fmla="*/ 0 h 5994000"/>
                <a:gd name="connsiteX1" fmla="*/ 1563701 w 1563701"/>
                <a:gd name="connsiteY1" fmla="*/ 0 h 5994000"/>
                <a:gd name="connsiteX2" fmla="*/ 1563701 w 1563701"/>
                <a:gd name="connsiteY2" fmla="*/ 5994000 h 5994000"/>
                <a:gd name="connsiteX3" fmla="*/ 189410 w 1563701"/>
                <a:gd name="connsiteY3" fmla="*/ 5994000 h 5994000"/>
                <a:gd name="connsiteX4" fmla="*/ 0 w 1563701"/>
                <a:gd name="connsiteY4" fmla="*/ 5804590 h 5994000"/>
                <a:gd name="connsiteX5" fmla="*/ 0 w 1563701"/>
                <a:gd name="connsiteY5" fmla="*/ 189410 h 5994000"/>
                <a:gd name="connsiteX6" fmla="*/ 189410 w 1563701"/>
                <a:gd name="connsiteY6" fmla="*/ 0 h 59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3701" h="5994000">
                  <a:moveTo>
                    <a:pt x="189410" y="0"/>
                  </a:moveTo>
                  <a:lnTo>
                    <a:pt x="1563701" y="0"/>
                  </a:lnTo>
                  <a:lnTo>
                    <a:pt x="1563701" y="5994000"/>
                  </a:lnTo>
                  <a:lnTo>
                    <a:pt x="189410" y="5994000"/>
                  </a:lnTo>
                  <a:cubicBezTo>
                    <a:pt x="84802" y="5994000"/>
                    <a:pt x="0" y="5909198"/>
                    <a:pt x="0" y="5804590"/>
                  </a:cubicBezTo>
                  <a:lnTo>
                    <a:pt x="0" y="189410"/>
                  </a:lnTo>
                  <a:cubicBezTo>
                    <a:pt x="0" y="84802"/>
                    <a:pt x="84802" y="0"/>
                    <a:pt x="189410" y="0"/>
                  </a:cubicBezTo>
                  <a:close/>
                </a:path>
              </a:pathLst>
            </a:custGeom>
            <a:solidFill>
              <a:srgbClr val="EB5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1" name="テキスト ボックス 10"/>
          <p:cNvSpPr txBox="1"/>
          <p:nvPr/>
        </p:nvSpPr>
        <p:spPr>
          <a:xfrm>
            <a:off x="437464" y="1132999"/>
            <a:ext cx="1283887" cy="246221"/>
          </a:xfrm>
          <a:prstGeom prst="rect">
            <a:avLst/>
          </a:prstGeom>
          <a:noFill/>
          <a:ln>
            <a:noFill/>
          </a:ln>
          <a:effectLst/>
        </p:spPr>
        <p:txBody>
          <a:bodyPr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E200"/>
                </a:solidFill>
                <a:effectLst/>
                <a:uLnTx/>
                <a:uFillTx/>
                <a:latin typeface="Meiryo UI" panose="020B0604030504040204" pitchFamily="50" charset="-128"/>
                <a:ea typeface="Meiryo UI" panose="020B0604030504040204" pitchFamily="50" charset="-128"/>
                <a:cs typeface="+mn-cs"/>
              </a:rPr>
              <a:t>＜　 </a:t>
            </a:r>
            <a:r>
              <a:rPr kumimoji="1" lang="ja-JP" altLang="en-US" sz="1600" b="1" dirty="0">
                <a:solidFill>
                  <a:srgbClr val="FFE200"/>
                </a:solidFill>
                <a:latin typeface="Meiryo UI" panose="020B0604030504040204" pitchFamily="50" charset="-128"/>
                <a:ea typeface="Meiryo UI" panose="020B0604030504040204" pitchFamily="50" charset="-128"/>
              </a:rPr>
              <a:t>日時　 </a:t>
            </a:r>
            <a:r>
              <a:rPr kumimoji="1" lang="ja-JP" altLang="en-US" sz="1600" b="1" i="0" u="none" strike="noStrike" kern="1200" cap="none" spc="0" normalizeH="0" baseline="0" noProof="0" dirty="0">
                <a:ln>
                  <a:noFill/>
                </a:ln>
                <a:solidFill>
                  <a:srgbClr val="FFE200"/>
                </a:solidFill>
                <a:effectLst/>
                <a:uLnTx/>
                <a:uFillTx/>
                <a:latin typeface="Meiryo UI" panose="020B0604030504040204" pitchFamily="50" charset="-128"/>
                <a:ea typeface="Meiryo UI" panose="020B0604030504040204" pitchFamily="50" charset="-128"/>
                <a:cs typeface="+mn-cs"/>
              </a:rPr>
              <a:t>＞</a:t>
            </a:r>
          </a:p>
        </p:txBody>
      </p:sp>
      <p:sp>
        <p:nvSpPr>
          <p:cNvPr id="14" name="テキスト ボックス 13"/>
          <p:cNvSpPr txBox="1"/>
          <p:nvPr/>
        </p:nvSpPr>
        <p:spPr>
          <a:xfrm>
            <a:off x="409471" y="1442567"/>
            <a:ext cx="1352116" cy="246221"/>
          </a:xfrm>
          <a:prstGeom prst="rect">
            <a:avLst/>
          </a:prstGeom>
          <a:noFill/>
          <a:ln>
            <a:noFill/>
          </a:ln>
          <a:effectLst/>
        </p:spPr>
        <p:txBody>
          <a:bodyPr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E200"/>
                </a:solidFill>
                <a:effectLst/>
                <a:uLnTx/>
                <a:uFillTx/>
                <a:latin typeface="Meiryo UI" panose="020B0604030504040204" pitchFamily="50" charset="-128"/>
                <a:ea typeface="Meiryo UI" panose="020B0604030504040204" pitchFamily="50" charset="-128"/>
                <a:cs typeface="+mn-cs"/>
              </a:rPr>
              <a:t>＜視聴方法＞</a:t>
            </a:r>
          </a:p>
        </p:txBody>
      </p:sp>
      <p:sp>
        <p:nvSpPr>
          <p:cNvPr id="38" name="テキスト ボックス 37">
            <a:extLst>
              <a:ext uri="{FF2B5EF4-FFF2-40B4-BE49-F238E27FC236}">
                <a16:creationId xmlns:a16="http://schemas.microsoft.com/office/drawing/2014/main" id="{4386B89F-35C3-47A2-81F2-8E4137F5CA4F}"/>
              </a:ext>
            </a:extLst>
          </p:cNvPr>
          <p:cNvSpPr txBox="1"/>
          <p:nvPr/>
        </p:nvSpPr>
        <p:spPr>
          <a:xfrm>
            <a:off x="-8562" y="119431"/>
            <a:ext cx="686656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富山腎代替療法</a:t>
            </a:r>
            <a:r>
              <a:rPr lang="en-US" altLang="ja-JP" sz="3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WEB</a:t>
            </a:r>
            <a:r>
              <a:rPr lang="ja-JP" altLang="en-US" sz="3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セミナー</a:t>
            </a:r>
            <a:endParaRPr lang="en-US" altLang="ja-JP" sz="3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導入期加算</a:t>
            </a:r>
            <a:r>
              <a:rPr lang="en-US" altLang="ja-JP"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3</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算定施設による双方向研修</a:t>
            </a:r>
            <a:r>
              <a:rPr lang="en-US" altLang="ja-JP"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a:t>
            </a:r>
          </a:p>
        </p:txBody>
      </p:sp>
      <p:sp>
        <p:nvSpPr>
          <p:cNvPr id="47" name="テキスト ボックス 46">
            <a:extLst>
              <a:ext uri="{FF2B5EF4-FFF2-40B4-BE49-F238E27FC236}">
                <a16:creationId xmlns:a16="http://schemas.microsoft.com/office/drawing/2014/main" id="{54A41DEC-AA08-4637-A394-5E9242EB850D}"/>
              </a:ext>
            </a:extLst>
          </p:cNvPr>
          <p:cNvSpPr txBox="1"/>
          <p:nvPr/>
        </p:nvSpPr>
        <p:spPr>
          <a:xfrm>
            <a:off x="1747420" y="1388145"/>
            <a:ext cx="374384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Zoom</a:t>
            </a:r>
            <a:r>
              <a:rPr kumimoji="1" lang="ja-JP" altLang="en-US"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ウェビナーによる</a:t>
            </a:r>
            <a:r>
              <a:rPr kumimoji="1" lang="en-US" altLang="ja-JP"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web</a:t>
            </a:r>
            <a:r>
              <a:rPr kumimoji="1" lang="ja-JP" altLang="en-US"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配信での視聴</a:t>
            </a:r>
            <a:endParaRPr kumimoji="1" lang="ja-JP"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endParaRPr>
          </a:p>
        </p:txBody>
      </p:sp>
      <p:sp>
        <p:nvSpPr>
          <p:cNvPr id="97" name="テキスト ボックス 96">
            <a:extLst>
              <a:ext uri="{FF2B5EF4-FFF2-40B4-BE49-F238E27FC236}">
                <a16:creationId xmlns:a16="http://schemas.microsoft.com/office/drawing/2014/main" id="{4F2058FA-0CE4-4576-B25B-9A620385AC3F}"/>
              </a:ext>
            </a:extLst>
          </p:cNvPr>
          <p:cNvSpPr txBox="1"/>
          <p:nvPr/>
        </p:nvSpPr>
        <p:spPr>
          <a:xfrm>
            <a:off x="182096" y="3690576"/>
            <a:ext cx="1031051" cy="430887"/>
          </a:xfrm>
          <a:prstGeom prst="rect">
            <a:avLst/>
          </a:prstGeom>
          <a:noFill/>
        </p:spPr>
        <p:txBody>
          <a:bodyPr wrap="non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rPr>
              <a:t>第一部</a:t>
            </a:r>
          </a:p>
        </p:txBody>
      </p:sp>
      <p:sp>
        <p:nvSpPr>
          <p:cNvPr id="99" name="テキスト ボックス 98">
            <a:extLst>
              <a:ext uri="{FF2B5EF4-FFF2-40B4-BE49-F238E27FC236}">
                <a16:creationId xmlns:a16="http://schemas.microsoft.com/office/drawing/2014/main" id="{45FCB918-AA07-48F9-B513-861B188CE52B}"/>
              </a:ext>
            </a:extLst>
          </p:cNvPr>
          <p:cNvSpPr txBox="1"/>
          <p:nvPr/>
        </p:nvSpPr>
        <p:spPr>
          <a:xfrm>
            <a:off x="138966" y="4049045"/>
            <a:ext cx="1107996" cy="246221"/>
          </a:xfrm>
          <a:prstGeom prst="rect">
            <a:avLst/>
          </a:prstGeom>
          <a:noFill/>
        </p:spPr>
        <p:txBody>
          <a:bodyPr wrap="none" rtlCol="0">
            <a:spAutoFit/>
          </a:bodyPr>
          <a:lstStyle/>
          <a:p>
            <a:r>
              <a:rPr lang="en-US" altLang="ja-JP" sz="1000" b="1" dirty="0">
                <a:solidFill>
                  <a:schemeClr val="bg1"/>
                </a:solidFill>
                <a:latin typeface="Meiryo UI" panose="020B0604030504040204" pitchFamily="50" charset="-128"/>
                <a:ea typeface="Meiryo UI" panose="020B0604030504040204" pitchFamily="50" charset="-128"/>
              </a:rPr>
              <a:t>19:00</a:t>
            </a:r>
            <a:r>
              <a:rPr lang="ja-JP" altLang="en-US" sz="1000" b="1" dirty="0">
                <a:solidFill>
                  <a:schemeClr val="bg1"/>
                </a:solidFill>
                <a:latin typeface="Meiryo UI" panose="020B0604030504040204" pitchFamily="50" charset="-128"/>
                <a:ea typeface="Meiryo UI" panose="020B0604030504040204" pitchFamily="50" charset="-128"/>
              </a:rPr>
              <a:t>～</a:t>
            </a:r>
            <a:r>
              <a:rPr lang="en-US" altLang="ja-JP" sz="1000" b="1" dirty="0">
                <a:solidFill>
                  <a:schemeClr val="bg1"/>
                </a:solidFill>
                <a:latin typeface="Meiryo UI" panose="020B0604030504040204" pitchFamily="50" charset="-128"/>
                <a:ea typeface="Meiryo UI" panose="020B0604030504040204" pitchFamily="50" charset="-128"/>
              </a:rPr>
              <a:t>19:15</a:t>
            </a:r>
            <a:endParaRPr lang="ja-JP" altLang="en-US" sz="1000" b="1" dirty="0">
              <a:solidFill>
                <a:schemeClr val="bg1"/>
              </a:solidFill>
              <a:latin typeface="Meiryo UI" panose="020B0604030504040204" pitchFamily="50" charset="-128"/>
              <a:ea typeface="Meiryo UI" panose="020B0604030504040204" pitchFamily="50" charset="-128"/>
            </a:endParaRPr>
          </a:p>
        </p:txBody>
      </p:sp>
      <p:sp>
        <p:nvSpPr>
          <p:cNvPr id="101" name="テキスト ボックス 100">
            <a:extLst>
              <a:ext uri="{FF2B5EF4-FFF2-40B4-BE49-F238E27FC236}">
                <a16:creationId xmlns:a16="http://schemas.microsoft.com/office/drawing/2014/main" id="{F1DB2470-CD56-4CDB-AD1C-8FE4BDCE9112}"/>
              </a:ext>
            </a:extLst>
          </p:cNvPr>
          <p:cNvSpPr txBox="1"/>
          <p:nvPr/>
        </p:nvSpPr>
        <p:spPr>
          <a:xfrm>
            <a:off x="145363" y="6147067"/>
            <a:ext cx="1107996" cy="246221"/>
          </a:xfrm>
          <a:prstGeom prst="rect">
            <a:avLst/>
          </a:prstGeom>
          <a:noFill/>
        </p:spPr>
        <p:txBody>
          <a:bodyPr wrap="none" rtlCol="0">
            <a:spAutoFit/>
          </a:bodyPr>
          <a:lstStyle/>
          <a:p>
            <a:r>
              <a:rPr lang="en-US" altLang="ja-JP" sz="1000" b="1" dirty="0">
                <a:solidFill>
                  <a:schemeClr val="bg1"/>
                </a:solidFill>
                <a:latin typeface="Meiryo UI" panose="020B0604030504040204" pitchFamily="50" charset="-128"/>
                <a:ea typeface="Meiryo UI" panose="020B0604030504040204" pitchFamily="50" charset="-128"/>
              </a:rPr>
              <a:t>19:30</a:t>
            </a:r>
            <a:r>
              <a:rPr lang="ja-JP" altLang="en-US" sz="1000" b="1" dirty="0">
                <a:solidFill>
                  <a:schemeClr val="bg1"/>
                </a:solidFill>
                <a:latin typeface="Meiryo UI" panose="020B0604030504040204" pitchFamily="50" charset="-128"/>
                <a:ea typeface="Meiryo UI" panose="020B0604030504040204" pitchFamily="50" charset="-128"/>
              </a:rPr>
              <a:t>～</a:t>
            </a:r>
            <a:r>
              <a:rPr lang="en-US" altLang="ja-JP" sz="1000" b="1" dirty="0">
                <a:solidFill>
                  <a:schemeClr val="bg1"/>
                </a:solidFill>
                <a:latin typeface="Meiryo UI" panose="020B0604030504040204" pitchFamily="50" charset="-128"/>
                <a:ea typeface="Meiryo UI" panose="020B0604030504040204" pitchFamily="50" charset="-128"/>
              </a:rPr>
              <a:t>19:45</a:t>
            </a:r>
            <a:endParaRPr lang="ja-JP" altLang="en-US" sz="1000" b="1" dirty="0">
              <a:solidFill>
                <a:schemeClr val="bg1"/>
              </a:solidFill>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36E15483-E24B-4659-B687-864ABC8F27C5}"/>
              </a:ext>
            </a:extLst>
          </p:cNvPr>
          <p:cNvSpPr txBox="1"/>
          <p:nvPr/>
        </p:nvSpPr>
        <p:spPr>
          <a:xfrm>
            <a:off x="1747420" y="1062018"/>
            <a:ext cx="484241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noProof="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7</a:t>
            </a:r>
            <a:r>
              <a:rPr kumimoji="1" lang="ja-JP" altLang="en-US" b="1" noProof="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月</a:t>
            </a:r>
            <a:r>
              <a:rPr kumimoji="1" lang="en-US" altLang="ja-JP" b="1" noProof="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27</a:t>
            </a:r>
            <a:r>
              <a:rPr kumimoji="1" lang="ja-JP" altLang="en-US" b="1" noProof="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日（木）</a:t>
            </a:r>
            <a:r>
              <a:rPr kumimoji="1" lang="en-US" altLang="ja-JP" b="1" noProof="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19:00~20:45</a:t>
            </a:r>
          </a:p>
        </p:txBody>
      </p:sp>
      <p:sp>
        <p:nvSpPr>
          <p:cNvPr id="37" name="テキスト ボックス 36">
            <a:extLst>
              <a:ext uri="{FF2B5EF4-FFF2-40B4-BE49-F238E27FC236}">
                <a16:creationId xmlns:a16="http://schemas.microsoft.com/office/drawing/2014/main" id="{113B1785-B886-4D2C-A449-0448B524C9AC}"/>
              </a:ext>
            </a:extLst>
          </p:cNvPr>
          <p:cNvSpPr txBox="1"/>
          <p:nvPr/>
        </p:nvSpPr>
        <p:spPr>
          <a:xfrm>
            <a:off x="1191060" y="3938478"/>
            <a:ext cx="5585004" cy="353943"/>
          </a:xfrm>
          <a:prstGeom prst="rect">
            <a:avLst/>
          </a:prstGeom>
          <a:noFill/>
        </p:spPr>
        <p:txBody>
          <a:bodyPr wrap="square" rtlCol="0">
            <a:spAutoFit/>
          </a:bodyPr>
          <a:lstStyle/>
          <a:p>
            <a:pPr algn="ctr"/>
            <a:r>
              <a:rPr lang="en-US" altLang="ja-JP" sz="1700" b="1" dirty="0">
                <a:solidFill>
                  <a:srgbClr val="0070C0"/>
                </a:solidFill>
                <a:latin typeface="Meiryo UI" panose="020B0604030504040204" pitchFamily="50" charset="-128"/>
                <a:ea typeface="Meiryo UI" panose="020B0604030504040204" pitchFamily="50" charset="-128"/>
              </a:rPr>
              <a:t>『</a:t>
            </a:r>
            <a:r>
              <a:rPr lang="ja-JP" altLang="en-US" sz="1700" b="1" dirty="0">
                <a:solidFill>
                  <a:srgbClr val="0070C0"/>
                </a:solidFill>
                <a:latin typeface="Meiryo UI" panose="020B0604030504040204" pitchFamily="50" charset="-128"/>
                <a:ea typeface="Meiryo UI" panose="020B0604030504040204" pitchFamily="50" charset="-128"/>
              </a:rPr>
              <a:t>　　     　　　 慢性腎臓病患者の貧血管理     　　　　　 </a:t>
            </a:r>
            <a:r>
              <a:rPr lang="en-US" altLang="ja-JP" sz="1700" b="1" dirty="0">
                <a:solidFill>
                  <a:srgbClr val="0070C0"/>
                </a:solidFill>
                <a:latin typeface="Meiryo UI" panose="020B0604030504040204" pitchFamily="50" charset="-128"/>
                <a:ea typeface="Meiryo UI" panose="020B0604030504040204" pitchFamily="50" charset="-128"/>
              </a:rPr>
              <a:t>』</a:t>
            </a:r>
            <a:endParaRPr lang="ja-JP" altLang="en-US" sz="1700" b="1" dirty="0">
              <a:solidFill>
                <a:srgbClr val="0070C0"/>
              </a:solidFill>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73021581-BD75-4DD4-9BB6-352935AF3884}"/>
              </a:ext>
            </a:extLst>
          </p:cNvPr>
          <p:cNvSpPr txBox="1"/>
          <p:nvPr/>
        </p:nvSpPr>
        <p:spPr>
          <a:xfrm>
            <a:off x="1162518" y="6989424"/>
            <a:ext cx="5539959" cy="353943"/>
          </a:xfrm>
          <a:prstGeom prst="rect">
            <a:avLst/>
          </a:prstGeom>
          <a:noFill/>
        </p:spPr>
        <p:txBody>
          <a:bodyPr wrap="square" rtlCol="0">
            <a:spAutoFit/>
          </a:bodyPr>
          <a:lstStyle/>
          <a:p>
            <a:r>
              <a:rPr lang="en-US" altLang="ja-JP" sz="1700" b="1" dirty="0">
                <a:solidFill>
                  <a:srgbClr val="0070C0"/>
                </a:solidFill>
                <a:latin typeface="Meiryo UI" panose="020B0604030504040204" pitchFamily="50" charset="-128"/>
                <a:ea typeface="Meiryo UI" panose="020B0604030504040204" pitchFamily="50" charset="-128"/>
              </a:rPr>
              <a:t>『</a:t>
            </a:r>
            <a:r>
              <a:rPr lang="ja-JP" altLang="en-US" sz="1700" b="1" dirty="0">
                <a:solidFill>
                  <a:srgbClr val="0070C0"/>
                </a:solidFill>
                <a:latin typeface="Meiryo UI" panose="020B0604030504040204" pitchFamily="50" charset="-128"/>
                <a:ea typeface="Meiryo UI" panose="020B0604030504040204" pitchFamily="50" charset="-128"/>
              </a:rPr>
              <a:t> 　　　 　　高齢化時代における腎代替療法としての</a:t>
            </a:r>
            <a:endParaRPr lang="en-US" altLang="ja-JP" sz="1700" b="1" dirty="0">
              <a:solidFill>
                <a:srgbClr val="0070C0"/>
              </a:solidFill>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52D11FB4-2064-42FE-9779-85293F2A417F}"/>
              </a:ext>
            </a:extLst>
          </p:cNvPr>
          <p:cNvSpPr txBox="1"/>
          <p:nvPr/>
        </p:nvSpPr>
        <p:spPr>
          <a:xfrm>
            <a:off x="177435" y="4924967"/>
            <a:ext cx="1031051" cy="430887"/>
          </a:xfrm>
          <a:prstGeom prst="rect">
            <a:avLst/>
          </a:prstGeom>
          <a:noFill/>
        </p:spPr>
        <p:txBody>
          <a:bodyPr wrap="non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rPr>
              <a:t>第二部</a:t>
            </a:r>
          </a:p>
        </p:txBody>
      </p:sp>
      <p:sp>
        <p:nvSpPr>
          <p:cNvPr id="31" name="テキスト ボックス 30">
            <a:extLst>
              <a:ext uri="{FF2B5EF4-FFF2-40B4-BE49-F238E27FC236}">
                <a16:creationId xmlns:a16="http://schemas.microsoft.com/office/drawing/2014/main" id="{725F6ECE-6CB4-4653-87B4-ED8E89BE4ECB}"/>
              </a:ext>
            </a:extLst>
          </p:cNvPr>
          <p:cNvSpPr txBox="1"/>
          <p:nvPr/>
        </p:nvSpPr>
        <p:spPr>
          <a:xfrm>
            <a:off x="1138916" y="5210892"/>
            <a:ext cx="5683545" cy="353943"/>
          </a:xfrm>
          <a:prstGeom prst="rect">
            <a:avLst/>
          </a:prstGeom>
          <a:noFill/>
        </p:spPr>
        <p:txBody>
          <a:bodyPr wrap="square" rtlCol="0">
            <a:spAutoFit/>
          </a:bodyPr>
          <a:lstStyle/>
          <a:p>
            <a:pPr algn="ctr"/>
            <a:r>
              <a:rPr lang="en-US" altLang="ja-JP" sz="1700" b="1" dirty="0">
                <a:solidFill>
                  <a:srgbClr val="0070C0"/>
                </a:solidFill>
                <a:latin typeface="Meiryo UI" panose="020B0604030504040204" pitchFamily="50" charset="-128"/>
                <a:ea typeface="Meiryo UI" panose="020B0604030504040204" pitchFamily="50" charset="-128"/>
              </a:rPr>
              <a:t>『</a:t>
            </a:r>
            <a:r>
              <a:rPr lang="ja-JP" altLang="en-US" sz="1700" b="1" dirty="0">
                <a:solidFill>
                  <a:srgbClr val="0070C0"/>
                </a:solidFill>
                <a:latin typeface="Meiryo UI" panose="020B0604030504040204" pitchFamily="50" charset="-128"/>
                <a:ea typeface="Meiryo UI" panose="020B0604030504040204" pitchFamily="50" charset="-128"/>
              </a:rPr>
              <a:t>     当院における腎代替療法支援外来の取り組み     </a:t>
            </a:r>
            <a:r>
              <a:rPr lang="en-US" altLang="ja-JP" sz="1700" b="1" dirty="0">
                <a:solidFill>
                  <a:srgbClr val="0070C0"/>
                </a:solidFill>
                <a:latin typeface="Meiryo UI" panose="020B0604030504040204" pitchFamily="50" charset="-128"/>
                <a:ea typeface="Meiryo UI" panose="020B0604030504040204" pitchFamily="50" charset="-128"/>
              </a:rPr>
              <a:t>』</a:t>
            </a:r>
            <a:endParaRPr lang="ja-JP" altLang="en-US" sz="1700" b="1" dirty="0">
              <a:solidFill>
                <a:srgbClr val="0070C0"/>
              </a:solidFill>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9D192BEB-9941-4FF7-A7A2-C9FAD428F2C8}"/>
              </a:ext>
            </a:extLst>
          </p:cNvPr>
          <p:cNvSpPr txBox="1"/>
          <p:nvPr/>
        </p:nvSpPr>
        <p:spPr>
          <a:xfrm>
            <a:off x="1523977" y="9229692"/>
            <a:ext cx="5106881" cy="307777"/>
          </a:xfrm>
          <a:prstGeom prst="rect">
            <a:avLst/>
          </a:prstGeom>
          <a:noFill/>
        </p:spPr>
        <p:txBody>
          <a:bodyPr wrap="square" rtlCol="0">
            <a:spAutoFit/>
          </a:bodyPr>
          <a:lstStyle/>
          <a:p>
            <a:pPr marL="92075"/>
            <a:r>
              <a:rPr lang="ja-JP" altLang="en-US" sz="1400" b="1" dirty="0">
                <a:latin typeface="Meiryo UI" panose="020B0604030504040204" pitchFamily="50" charset="-128"/>
                <a:ea typeface="Meiryo UI" panose="020B0604030504040204" pitchFamily="50" charset="-128"/>
              </a:rPr>
              <a:t>主催：富山大学附属病院　</a:t>
            </a:r>
            <a:r>
              <a:rPr lang="en-US" altLang="ja-JP"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協和キリン株式会社</a:t>
            </a:r>
          </a:p>
        </p:txBody>
      </p:sp>
      <p:sp>
        <p:nvSpPr>
          <p:cNvPr id="46" name="テキスト ボックス 45">
            <a:extLst>
              <a:ext uri="{FF2B5EF4-FFF2-40B4-BE49-F238E27FC236}">
                <a16:creationId xmlns:a16="http://schemas.microsoft.com/office/drawing/2014/main" id="{5262BC68-5BE3-40CB-ABA3-8950AA63E24B}"/>
              </a:ext>
            </a:extLst>
          </p:cNvPr>
          <p:cNvSpPr txBox="1"/>
          <p:nvPr/>
        </p:nvSpPr>
        <p:spPr>
          <a:xfrm>
            <a:off x="1523976" y="9444730"/>
            <a:ext cx="5106881" cy="307777"/>
          </a:xfrm>
          <a:prstGeom prst="rect">
            <a:avLst/>
          </a:prstGeom>
          <a:noFill/>
        </p:spPr>
        <p:txBody>
          <a:bodyPr wrap="square" rtlCol="0">
            <a:spAutoFit/>
          </a:bodyPr>
          <a:lstStyle/>
          <a:p>
            <a:pPr marL="92075"/>
            <a:r>
              <a:rPr lang="ja-JP" altLang="en-US" sz="1400" b="1" dirty="0">
                <a:latin typeface="Meiryo UI" panose="020B0604030504040204" pitchFamily="50" charset="-128"/>
                <a:ea typeface="Meiryo UI" panose="020B0604030504040204" pitchFamily="50" charset="-128"/>
              </a:rPr>
              <a:t>後援：日本腎代替療法医療専門推進協会</a:t>
            </a:r>
          </a:p>
        </p:txBody>
      </p:sp>
      <p:sp>
        <p:nvSpPr>
          <p:cNvPr id="34" name="テキスト ボックス 33">
            <a:extLst>
              <a:ext uri="{FF2B5EF4-FFF2-40B4-BE49-F238E27FC236}">
                <a16:creationId xmlns:a16="http://schemas.microsoft.com/office/drawing/2014/main" id="{DDFFD15D-8C0D-4D09-B5F7-FE866020C8C5}"/>
              </a:ext>
            </a:extLst>
          </p:cNvPr>
          <p:cNvSpPr txBox="1"/>
          <p:nvPr/>
        </p:nvSpPr>
        <p:spPr>
          <a:xfrm>
            <a:off x="4491862" y="6607761"/>
            <a:ext cx="2219049" cy="410049"/>
          </a:xfrm>
          <a:prstGeom prst="rect">
            <a:avLst/>
          </a:prstGeom>
          <a:noFill/>
        </p:spPr>
        <p:txBody>
          <a:bodyPr wrap="square">
            <a:spAutoFit/>
          </a:bodyPr>
          <a:lstStyle/>
          <a:p>
            <a:pPr marL="0" marR="0" lvl="0" indent="0" algn="r" defTabSz="995366" rtl="0" eaLnBrk="1" fontAlgn="auto" latinLnBrk="0" hangingPunct="1">
              <a:lnSpc>
                <a:spcPct val="150000"/>
              </a:lnSpc>
              <a:spcBef>
                <a:spcPts val="0"/>
              </a:spcBef>
              <a:spcAft>
                <a:spcPts val="0"/>
              </a:spcAft>
              <a:buClrTx/>
              <a:buSzTx/>
              <a:buFontTx/>
              <a:buNone/>
              <a:tabLst/>
              <a:defRPr/>
            </a:pPr>
            <a:r>
              <a:rPr kumimoji="1" lang="zh-TW"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山﨑 秀憲 先生</a:t>
            </a:r>
            <a:endParaRPr kumimoji="1" lang="en-US" altLang="ja-JP"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35" name="角丸四角形 57">
            <a:extLst>
              <a:ext uri="{FF2B5EF4-FFF2-40B4-BE49-F238E27FC236}">
                <a16:creationId xmlns:a16="http://schemas.microsoft.com/office/drawing/2014/main" id="{B3E21C27-E695-4D44-B1E8-450C60FFE01C}"/>
              </a:ext>
            </a:extLst>
          </p:cNvPr>
          <p:cNvSpPr/>
          <p:nvPr/>
        </p:nvSpPr>
        <p:spPr>
          <a:xfrm>
            <a:off x="1394566" y="4355115"/>
            <a:ext cx="685193" cy="289326"/>
          </a:xfrm>
          <a:prstGeom prst="roundRect">
            <a:avLst>
              <a:gd name="adj" fmla="val 40016"/>
            </a:avLst>
          </a:prstGeom>
          <a:solidFill>
            <a:srgbClr val="E9474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dirty="0">
                <a:solidFill>
                  <a:schemeClr val="bg1"/>
                </a:solidFill>
                <a:latin typeface="Meiryo UI" panose="020B0604030504040204" pitchFamily="50" charset="-128"/>
                <a:ea typeface="Meiryo UI" panose="020B0604030504040204" pitchFamily="50" charset="-128"/>
              </a:rPr>
              <a:t>演 者</a:t>
            </a:r>
          </a:p>
        </p:txBody>
      </p:sp>
      <p:sp>
        <p:nvSpPr>
          <p:cNvPr id="39" name="角丸四角形 57">
            <a:extLst>
              <a:ext uri="{FF2B5EF4-FFF2-40B4-BE49-F238E27FC236}">
                <a16:creationId xmlns:a16="http://schemas.microsoft.com/office/drawing/2014/main" id="{FE7177AE-9FE5-4B50-A5A2-FA73D0183BC6}"/>
              </a:ext>
            </a:extLst>
          </p:cNvPr>
          <p:cNvSpPr/>
          <p:nvPr/>
        </p:nvSpPr>
        <p:spPr>
          <a:xfrm>
            <a:off x="1387963" y="3095450"/>
            <a:ext cx="685193" cy="289326"/>
          </a:xfrm>
          <a:prstGeom prst="roundRect">
            <a:avLst>
              <a:gd name="adj" fmla="val 40016"/>
            </a:avLst>
          </a:prstGeom>
          <a:solidFill>
            <a:srgbClr val="E9474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dirty="0">
                <a:solidFill>
                  <a:schemeClr val="bg1"/>
                </a:solidFill>
                <a:latin typeface="Meiryo UI" panose="020B0604030504040204" pitchFamily="50" charset="-128"/>
                <a:ea typeface="Meiryo UI" panose="020B0604030504040204" pitchFamily="50" charset="-128"/>
              </a:rPr>
              <a:t>司会</a:t>
            </a:r>
          </a:p>
        </p:txBody>
      </p:sp>
      <p:sp>
        <p:nvSpPr>
          <p:cNvPr id="50" name="角丸四角形 57">
            <a:extLst>
              <a:ext uri="{FF2B5EF4-FFF2-40B4-BE49-F238E27FC236}">
                <a16:creationId xmlns:a16="http://schemas.microsoft.com/office/drawing/2014/main" id="{47831594-307D-4E5E-97DF-0AD9D36A7144}"/>
              </a:ext>
            </a:extLst>
          </p:cNvPr>
          <p:cNvSpPr/>
          <p:nvPr/>
        </p:nvSpPr>
        <p:spPr>
          <a:xfrm>
            <a:off x="1391477" y="5603916"/>
            <a:ext cx="685193" cy="289326"/>
          </a:xfrm>
          <a:prstGeom prst="roundRect">
            <a:avLst>
              <a:gd name="adj" fmla="val 40016"/>
            </a:avLst>
          </a:prstGeom>
          <a:solidFill>
            <a:srgbClr val="E9474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dirty="0">
                <a:solidFill>
                  <a:schemeClr val="bg1"/>
                </a:solidFill>
                <a:latin typeface="Meiryo UI" panose="020B0604030504040204" pitchFamily="50" charset="-128"/>
                <a:ea typeface="Meiryo UI" panose="020B0604030504040204" pitchFamily="50" charset="-128"/>
              </a:rPr>
              <a:t>演 者</a:t>
            </a:r>
          </a:p>
        </p:txBody>
      </p:sp>
      <p:sp>
        <p:nvSpPr>
          <p:cNvPr id="52" name="テキスト ボックス 51">
            <a:extLst>
              <a:ext uri="{FF2B5EF4-FFF2-40B4-BE49-F238E27FC236}">
                <a16:creationId xmlns:a16="http://schemas.microsoft.com/office/drawing/2014/main" id="{FDC869BA-78BF-404E-8D52-D870C6DB7A44}"/>
              </a:ext>
            </a:extLst>
          </p:cNvPr>
          <p:cNvSpPr txBox="1"/>
          <p:nvPr/>
        </p:nvSpPr>
        <p:spPr>
          <a:xfrm>
            <a:off x="2738226" y="6430043"/>
            <a:ext cx="3957144" cy="338554"/>
          </a:xfrm>
          <a:prstGeom prst="rect">
            <a:avLst/>
          </a:prstGeom>
          <a:noFill/>
        </p:spPr>
        <p:txBody>
          <a:bodyPr wrap="square">
            <a:spAutoFit/>
          </a:bodyPr>
          <a:lstStyle/>
          <a:p>
            <a:pPr algn="r"/>
            <a:r>
              <a:rPr kumimoji="1" lang="zh-CN"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富山大学</a:t>
            </a: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附</a:t>
            </a:r>
            <a:r>
              <a:rPr kumimoji="1" lang="zh-CN"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属病院　透析部　助教</a:t>
            </a:r>
            <a:endParaRPr lang="ja-JP" altLang="en-US" sz="1600" dirty="0">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7DD818DB-883D-4A22-83D3-2760167F42AD}"/>
              </a:ext>
            </a:extLst>
          </p:cNvPr>
          <p:cNvSpPr txBox="1"/>
          <p:nvPr/>
        </p:nvSpPr>
        <p:spPr>
          <a:xfrm>
            <a:off x="1225255" y="7566019"/>
            <a:ext cx="5429406" cy="410049"/>
          </a:xfrm>
          <a:prstGeom prst="rect">
            <a:avLst/>
          </a:prstGeom>
          <a:noFill/>
        </p:spPr>
        <p:txBody>
          <a:bodyPr wrap="square">
            <a:spAutoFit/>
          </a:bodyPr>
          <a:lstStyle/>
          <a:p>
            <a:pPr marL="0" marR="0" lvl="0" indent="0" algn="r" defTabSz="995366" rtl="0" eaLnBrk="1" fontAlgn="auto" latinLnBrk="0" hangingPunct="1">
              <a:lnSpc>
                <a:spcPct val="150000"/>
              </a:lnSpc>
              <a:spcBef>
                <a:spcPts val="0"/>
              </a:spcBef>
              <a:spcAft>
                <a:spcPts val="0"/>
              </a:spcAft>
              <a:buClrTx/>
              <a:buSzTx/>
              <a:buFontTx/>
              <a:buNone/>
              <a:tabLst/>
              <a:defRPr/>
            </a:pPr>
            <a:r>
              <a:rPr kumimoji="1" lang="ja-JP" altLang="en-US" sz="1600" i="0" u="none" strike="noStrike" kern="1200" cap="none" spc="0" normalizeH="0" baseline="0" noProof="0" dirty="0">
                <a:ln>
                  <a:noFill/>
                </a:ln>
                <a:uLnTx/>
                <a:uFillTx/>
                <a:latin typeface="Meiryo UI" panose="020B0604030504040204" pitchFamily="50" charset="-128"/>
                <a:ea typeface="Meiryo UI" panose="020B0604030504040204" pitchFamily="50" charset="-128"/>
              </a:rPr>
              <a:t>富山市立富山市民病院　腎臓内科部長</a:t>
            </a:r>
            <a:endParaRPr kumimoji="1" lang="en-US" altLang="ja-JP" sz="1600" i="0" u="none" strike="noStrike" kern="1200" cap="none" spc="0" normalizeH="0" baseline="0" noProof="0" dirty="0">
              <a:ln>
                <a:noFill/>
              </a:ln>
              <a:uLnTx/>
              <a:uFillTx/>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D9435F97-4639-4C6D-890B-2A0C3918548E}"/>
              </a:ext>
            </a:extLst>
          </p:cNvPr>
          <p:cNvSpPr txBox="1"/>
          <p:nvPr/>
        </p:nvSpPr>
        <p:spPr>
          <a:xfrm>
            <a:off x="4435612" y="7805151"/>
            <a:ext cx="2219049" cy="410049"/>
          </a:xfrm>
          <a:prstGeom prst="rect">
            <a:avLst/>
          </a:prstGeom>
          <a:noFill/>
        </p:spPr>
        <p:txBody>
          <a:bodyPr wrap="square">
            <a:spAutoFit/>
          </a:bodyPr>
          <a:lstStyle/>
          <a:p>
            <a:pPr marL="0" marR="0" lvl="0" indent="0" algn="r" defTabSz="995366"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大田</a:t>
            </a:r>
            <a:r>
              <a:rPr kumimoji="1" lang="zh-TW"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聡</a:t>
            </a:r>
            <a:r>
              <a:rPr kumimoji="1" lang="zh-TW"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先生</a:t>
            </a:r>
            <a:endParaRPr kumimoji="1" lang="en-US" altLang="ja-JP"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56" name="角丸四角形 57">
            <a:extLst>
              <a:ext uri="{FF2B5EF4-FFF2-40B4-BE49-F238E27FC236}">
                <a16:creationId xmlns:a16="http://schemas.microsoft.com/office/drawing/2014/main" id="{5C7E12C6-18EB-4720-AAB6-E4C417CA2761}"/>
              </a:ext>
            </a:extLst>
          </p:cNvPr>
          <p:cNvSpPr/>
          <p:nvPr/>
        </p:nvSpPr>
        <p:spPr>
          <a:xfrm>
            <a:off x="1394566" y="7662815"/>
            <a:ext cx="685193" cy="289326"/>
          </a:xfrm>
          <a:prstGeom prst="roundRect">
            <a:avLst>
              <a:gd name="adj" fmla="val 40016"/>
            </a:avLst>
          </a:prstGeom>
          <a:solidFill>
            <a:srgbClr val="E9474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dirty="0">
                <a:solidFill>
                  <a:schemeClr val="bg1"/>
                </a:solidFill>
                <a:latin typeface="Meiryo UI" panose="020B0604030504040204" pitchFamily="50" charset="-128"/>
                <a:ea typeface="Meiryo UI" panose="020B0604030504040204" pitchFamily="50" charset="-128"/>
              </a:rPr>
              <a:t>演 者</a:t>
            </a:r>
          </a:p>
        </p:txBody>
      </p:sp>
      <p:cxnSp>
        <p:nvCxnSpPr>
          <p:cNvPr id="57" name="直線コネクタ 56">
            <a:extLst>
              <a:ext uri="{FF2B5EF4-FFF2-40B4-BE49-F238E27FC236}">
                <a16:creationId xmlns:a16="http://schemas.microsoft.com/office/drawing/2014/main" id="{760702B9-9006-4C6F-8976-1A9A190B20D6}"/>
              </a:ext>
            </a:extLst>
          </p:cNvPr>
          <p:cNvCxnSpPr>
            <a:cxnSpLocks/>
          </p:cNvCxnSpPr>
          <p:nvPr/>
        </p:nvCxnSpPr>
        <p:spPr>
          <a:xfrm>
            <a:off x="1461654" y="3674045"/>
            <a:ext cx="5179990" cy="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0" name="テキスト ボックス 59">
            <a:extLst>
              <a:ext uri="{FF2B5EF4-FFF2-40B4-BE49-F238E27FC236}">
                <a16:creationId xmlns:a16="http://schemas.microsoft.com/office/drawing/2014/main" id="{BB29B9C6-054E-490F-A6A5-C02059926E35}"/>
              </a:ext>
            </a:extLst>
          </p:cNvPr>
          <p:cNvSpPr txBox="1"/>
          <p:nvPr/>
        </p:nvSpPr>
        <p:spPr>
          <a:xfrm>
            <a:off x="1737163" y="3077540"/>
            <a:ext cx="4971227" cy="338554"/>
          </a:xfrm>
          <a:prstGeom prst="rect">
            <a:avLst/>
          </a:prstGeom>
          <a:noFill/>
        </p:spPr>
        <p:txBody>
          <a:bodyPr wrap="square" rtlCol="0">
            <a:spAutoFit/>
          </a:bodyPr>
          <a:lstStyle/>
          <a:p>
            <a:pPr algn="r" defTabSz="995507"/>
            <a:r>
              <a:rPr kumimoji="1" lang="zh-CN" altLang="en-US" sz="1600" dirty="0">
                <a:solidFill>
                  <a:prstClr val="black"/>
                </a:solidFill>
                <a:latin typeface="Meiryo UI"/>
                <a:ea typeface="Meiryo UI"/>
              </a:rPr>
              <a:t>富山大学附属病院　透析部</a:t>
            </a:r>
            <a:r>
              <a:rPr kumimoji="1" lang="ja-JP" altLang="en-US" sz="1600" dirty="0">
                <a:solidFill>
                  <a:prstClr val="black"/>
                </a:solidFill>
                <a:latin typeface="Meiryo UI"/>
                <a:ea typeface="Meiryo UI"/>
              </a:rPr>
              <a:t>　副部長</a:t>
            </a:r>
          </a:p>
        </p:txBody>
      </p:sp>
      <p:cxnSp>
        <p:nvCxnSpPr>
          <p:cNvPr id="62" name="直線コネクタ 61">
            <a:extLst>
              <a:ext uri="{FF2B5EF4-FFF2-40B4-BE49-F238E27FC236}">
                <a16:creationId xmlns:a16="http://schemas.microsoft.com/office/drawing/2014/main" id="{DB3499AE-5FCD-4C71-A5E0-E8FEE69B27E3}"/>
              </a:ext>
            </a:extLst>
          </p:cNvPr>
          <p:cNvCxnSpPr>
            <a:cxnSpLocks/>
          </p:cNvCxnSpPr>
          <p:nvPr/>
        </p:nvCxnSpPr>
        <p:spPr>
          <a:xfrm>
            <a:off x="1461654" y="4923681"/>
            <a:ext cx="5179990" cy="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3" name="テキスト ボックス 62">
            <a:extLst>
              <a:ext uri="{FF2B5EF4-FFF2-40B4-BE49-F238E27FC236}">
                <a16:creationId xmlns:a16="http://schemas.microsoft.com/office/drawing/2014/main" id="{658FB750-7FEF-442E-B26E-B9018C8F04B4}"/>
              </a:ext>
            </a:extLst>
          </p:cNvPr>
          <p:cNvSpPr txBox="1"/>
          <p:nvPr/>
        </p:nvSpPr>
        <p:spPr>
          <a:xfrm>
            <a:off x="4516109" y="3280246"/>
            <a:ext cx="2219049" cy="410049"/>
          </a:xfrm>
          <a:prstGeom prst="rect">
            <a:avLst/>
          </a:prstGeom>
          <a:noFill/>
        </p:spPr>
        <p:txBody>
          <a:bodyPr wrap="square">
            <a:spAutoFit/>
          </a:bodyPr>
          <a:lstStyle/>
          <a:p>
            <a:pPr marL="0" marR="0" lvl="0" indent="0" algn="r" defTabSz="995366"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小池</a:t>
            </a:r>
            <a:r>
              <a:rPr kumimoji="1" lang="zh-TW"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勤</a:t>
            </a:r>
            <a:r>
              <a:rPr kumimoji="1" lang="zh-TW"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先生</a:t>
            </a:r>
            <a:endParaRPr kumimoji="1" lang="en-US" altLang="ja-JP"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64" name="テキスト ボックス 63">
            <a:extLst>
              <a:ext uri="{FF2B5EF4-FFF2-40B4-BE49-F238E27FC236}">
                <a16:creationId xmlns:a16="http://schemas.microsoft.com/office/drawing/2014/main" id="{3DEBBFCC-3FCB-4ECE-BC0D-B5CAEB8E7A51}"/>
              </a:ext>
            </a:extLst>
          </p:cNvPr>
          <p:cNvSpPr txBox="1"/>
          <p:nvPr/>
        </p:nvSpPr>
        <p:spPr>
          <a:xfrm>
            <a:off x="1733698" y="4298529"/>
            <a:ext cx="4971227" cy="338554"/>
          </a:xfrm>
          <a:prstGeom prst="rect">
            <a:avLst/>
          </a:prstGeom>
          <a:noFill/>
        </p:spPr>
        <p:txBody>
          <a:bodyPr wrap="square" rtlCol="0">
            <a:spAutoFit/>
          </a:bodyPr>
          <a:lstStyle/>
          <a:p>
            <a:pPr algn="r" defTabSz="995507"/>
            <a:r>
              <a:rPr kumimoji="1" lang="zh-CN" altLang="en-US" sz="1600" dirty="0">
                <a:solidFill>
                  <a:prstClr val="black"/>
                </a:solidFill>
                <a:latin typeface="Meiryo UI"/>
                <a:ea typeface="Meiryo UI"/>
              </a:rPr>
              <a:t>富山大学附属病院　透析部</a:t>
            </a:r>
            <a:r>
              <a:rPr kumimoji="1" lang="ja-JP" altLang="en-US" sz="1600" dirty="0">
                <a:solidFill>
                  <a:prstClr val="black"/>
                </a:solidFill>
                <a:latin typeface="Meiryo UI"/>
                <a:ea typeface="Meiryo UI"/>
              </a:rPr>
              <a:t>　副部長</a:t>
            </a:r>
          </a:p>
        </p:txBody>
      </p:sp>
      <p:sp>
        <p:nvSpPr>
          <p:cNvPr id="65" name="テキスト ボックス 64">
            <a:extLst>
              <a:ext uri="{FF2B5EF4-FFF2-40B4-BE49-F238E27FC236}">
                <a16:creationId xmlns:a16="http://schemas.microsoft.com/office/drawing/2014/main" id="{6688AF7D-D064-4102-A276-9598DAAF9505}"/>
              </a:ext>
            </a:extLst>
          </p:cNvPr>
          <p:cNvSpPr txBox="1"/>
          <p:nvPr/>
        </p:nvSpPr>
        <p:spPr>
          <a:xfrm>
            <a:off x="4512644" y="4522017"/>
            <a:ext cx="2219049" cy="410049"/>
          </a:xfrm>
          <a:prstGeom prst="rect">
            <a:avLst/>
          </a:prstGeom>
          <a:noFill/>
        </p:spPr>
        <p:txBody>
          <a:bodyPr wrap="square">
            <a:spAutoFit/>
          </a:bodyPr>
          <a:lstStyle/>
          <a:p>
            <a:pPr marL="0" marR="0" lvl="0" indent="0" algn="r" defTabSz="995366" rtl="0" eaLnBrk="1" fontAlgn="auto" latinLnBrk="0" hangingPunct="1">
              <a:lnSpc>
                <a:spcPct val="15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小池</a:t>
            </a:r>
            <a:r>
              <a:rPr kumimoji="1" lang="zh-TW"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勤</a:t>
            </a:r>
            <a:r>
              <a:rPr kumimoji="1" lang="zh-TW"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先生</a:t>
            </a:r>
            <a:endParaRPr kumimoji="1" lang="en-US" altLang="ja-JP"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66" name="角丸四角形 57">
            <a:extLst>
              <a:ext uri="{FF2B5EF4-FFF2-40B4-BE49-F238E27FC236}">
                <a16:creationId xmlns:a16="http://schemas.microsoft.com/office/drawing/2014/main" id="{D93DD4C1-BA48-43A6-B995-266C4049A796}"/>
              </a:ext>
            </a:extLst>
          </p:cNvPr>
          <p:cNvSpPr/>
          <p:nvPr/>
        </p:nvSpPr>
        <p:spPr>
          <a:xfrm>
            <a:off x="1398670" y="6486662"/>
            <a:ext cx="685193" cy="289326"/>
          </a:xfrm>
          <a:prstGeom prst="roundRect">
            <a:avLst>
              <a:gd name="adj" fmla="val 40016"/>
            </a:avLst>
          </a:prstGeom>
          <a:solidFill>
            <a:srgbClr val="E9474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600" dirty="0">
                <a:solidFill>
                  <a:schemeClr val="bg1"/>
                </a:solidFill>
                <a:latin typeface="Meiryo UI" panose="020B0604030504040204" pitchFamily="50" charset="-128"/>
                <a:ea typeface="Meiryo UI" panose="020B0604030504040204" pitchFamily="50" charset="-128"/>
              </a:rPr>
              <a:t>演 者</a:t>
            </a:r>
          </a:p>
        </p:txBody>
      </p:sp>
      <p:sp>
        <p:nvSpPr>
          <p:cNvPr id="67" name="テキスト ボックス 66">
            <a:extLst>
              <a:ext uri="{FF2B5EF4-FFF2-40B4-BE49-F238E27FC236}">
                <a16:creationId xmlns:a16="http://schemas.microsoft.com/office/drawing/2014/main" id="{845FF445-C95D-4A21-9868-8BC10410B683}"/>
              </a:ext>
            </a:extLst>
          </p:cNvPr>
          <p:cNvSpPr txBox="1"/>
          <p:nvPr/>
        </p:nvSpPr>
        <p:spPr>
          <a:xfrm>
            <a:off x="2073156" y="5546165"/>
            <a:ext cx="4622214" cy="338554"/>
          </a:xfrm>
          <a:prstGeom prst="rect">
            <a:avLst/>
          </a:prstGeom>
          <a:noFill/>
        </p:spPr>
        <p:txBody>
          <a:bodyPr wrap="square">
            <a:spAutoFit/>
          </a:bodyPr>
          <a:lstStyle/>
          <a:p>
            <a:pPr algn="r"/>
            <a:r>
              <a:rPr kumimoji="1" lang="zh-CN"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富山大学</a:t>
            </a: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附</a:t>
            </a:r>
            <a:r>
              <a:rPr kumimoji="1" lang="zh-CN"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属病院　　</a:t>
            </a:r>
            <a:r>
              <a:rPr lang="ja-JP" altLang="ja-JP" sz="1600" dirty="0">
                <a:effectLst/>
                <a:latin typeface="Meiryo UI" panose="020B0604030504040204" pitchFamily="50" charset="-128"/>
                <a:ea typeface="Meiryo UI" panose="020B0604030504040204" pitchFamily="50" charset="-128"/>
                <a:cs typeface="Times New Roman" panose="02020603050405020304" pitchFamily="18" charset="0"/>
              </a:rPr>
              <a:t>透析看護認定看護師</a:t>
            </a:r>
            <a:endParaRPr lang="ja-JP" altLang="en-US" sz="1600" dirty="0">
              <a:latin typeface="Meiryo UI" panose="020B0604030504040204" pitchFamily="50" charset="-128"/>
              <a:ea typeface="Meiryo UI" panose="020B0604030504040204" pitchFamily="50" charset="-128"/>
            </a:endParaRPr>
          </a:p>
        </p:txBody>
      </p:sp>
      <p:sp>
        <p:nvSpPr>
          <p:cNvPr id="68" name="テキスト ボックス 67">
            <a:extLst>
              <a:ext uri="{FF2B5EF4-FFF2-40B4-BE49-F238E27FC236}">
                <a16:creationId xmlns:a16="http://schemas.microsoft.com/office/drawing/2014/main" id="{F0B41908-EF04-42FD-A02F-3C3372358181}"/>
              </a:ext>
            </a:extLst>
          </p:cNvPr>
          <p:cNvSpPr txBox="1"/>
          <p:nvPr/>
        </p:nvSpPr>
        <p:spPr>
          <a:xfrm>
            <a:off x="4445194" y="5738329"/>
            <a:ext cx="2219049" cy="410049"/>
          </a:xfrm>
          <a:prstGeom prst="rect">
            <a:avLst/>
          </a:prstGeom>
          <a:noFill/>
        </p:spPr>
        <p:txBody>
          <a:bodyPr wrap="square">
            <a:spAutoFit/>
          </a:bodyPr>
          <a:lstStyle/>
          <a:p>
            <a:pPr marL="0" marR="0" lvl="0" indent="0" algn="r" defTabSz="995366" rtl="0" eaLnBrk="1" fontAlgn="auto" latinLnBrk="0" hangingPunct="1">
              <a:lnSpc>
                <a:spcPct val="150000"/>
              </a:lnSpc>
              <a:spcBef>
                <a:spcPts val="0"/>
              </a:spcBef>
              <a:spcAft>
                <a:spcPts val="0"/>
              </a:spcAft>
              <a:buClrTx/>
              <a:buSzTx/>
              <a:buFontTx/>
              <a:buNone/>
              <a:tabLst/>
              <a:defRPr/>
            </a:pPr>
            <a:r>
              <a:rPr kumimoji="1" lang="ja-JP" altLang="en-US" sz="1600" b="1" dirty="0">
                <a:latin typeface="Meiryo UI" panose="020B0604030504040204" pitchFamily="50" charset="-128"/>
                <a:ea typeface="Meiryo UI" panose="020B0604030504040204" pitchFamily="50" charset="-128"/>
              </a:rPr>
              <a:t>大西 冬美</a:t>
            </a:r>
            <a:r>
              <a:rPr kumimoji="1" lang="zh-TW"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600" b="1" dirty="0">
                <a:latin typeface="Meiryo UI" panose="020B0604030504040204" pitchFamily="50" charset="-128"/>
                <a:ea typeface="Meiryo UI" panose="020B0604030504040204" pitchFamily="50" charset="-128"/>
              </a:rPr>
              <a:t>  </a:t>
            </a: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様</a:t>
            </a:r>
            <a:endParaRPr kumimoji="1" lang="en-US" altLang="ja-JP"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6A28E1F7-FF3C-4F98-892F-B5BCF4EF42A6}"/>
              </a:ext>
            </a:extLst>
          </p:cNvPr>
          <p:cNvSpPr txBox="1"/>
          <p:nvPr/>
        </p:nvSpPr>
        <p:spPr>
          <a:xfrm>
            <a:off x="1225255" y="6090893"/>
            <a:ext cx="5489830" cy="353943"/>
          </a:xfrm>
          <a:prstGeom prst="rect">
            <a:avLst/>
          </a:prstGeom>
          <a:noFill/>
        </p:spPr>
        <p:txBody>
          <a:bodyPr wrap="square" rtlCol="0">
            <a:spAutoFit/>
          </a:bodyPr>
          <a:lstStyle/>
          <a:p>
            <a:pPr algn="ctr"/>
            <a:r>
              <a:rPr lang="en-US" altLang="ja-JP" sz="1700" b="1" dirty="0">
                <a:solidFill>
                  <a:srgbClr val="0070C0"/>
                </a:solidFill>
                <a:latin typeface="Meiryo UI" panose="020B0604030504040204" pitchFamily="50" charset="-128"/>
                <a:ea typeface="Meiryo UI" panose="020B0604030504040204" pitchFamily="50" charset="-128"/>
              </a:rPr>
              <a:t>『           </a:t>
            </a:r>
            <a:r>
              <a:rPr lang="ja-JP" altLang="en-US" sz="1700" b="1" dirty="0">
                <a:solidFill>
                  <a:srgbClr val="0070C0"/>
                </a:solidFill>
                <a:latin typeface="Meiryo UI" panose="020B0604030504040204" pitchFamily="50" charset="-128"/>
                <a:ea typeface="Meiryo UI" panose="020B0604030504040204" pitchFamily="50" charset="-128"/>
              </a:rPr>
              <a:t>富山大学における腎移植医療の現状           </a:t>
            </a:r>
            <a:r>
              <a:rPr lang="en-US" altLang="ja-JP" sz="1700" b="1" dirty="0">
                <a:solidFill>
                  <a:srgbClr val="0070C0"/>
                </a:solidFill>
                <a:latin typeface="Meiryo UI" panose="020B0604030504040204" pitchFamily="50" charset="-128"/>
                <a:ea typeface="Meiryo UI" panose="020B0604030504040204" pitchFamily="50" charset="-128"/>
              </a:rPr>
              <a:t>』</a:t>
            </a:r>
            <a:endParaRPr lang="ja-JP" altLang="en-US" sz="1700" b="1" dirty="0">
              <a:solidFill>
                <a:srgbClr val="0070C0"/>
              </a:solidFill>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0F869EFA-0F51-4E7F-9330-BE4DCFF69849}"/>
              </a:ext>
            </a:extLst>
          </p:cNvPr>
          <p:cNvSpPr txBox="1"/>
          <p:nvPr/>
        </p:nvSpPr>
        <p:spPr>
          <a:xfrm>
            <a:off x="102255" y="8311860"/>
            <a:ext cx="6673809" cy="861774"/>
          </a:xfrm>
          <a:prstGeom prst="rect">
            <a:avLst/>
          </a:prstGeom>
          <a:solidFill>
            <a:schemeClr val="accent2">
              <a:lumMod val="20000"/>
              <a:lumOff val="80000"/>
            </a:scheme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sng" strike="noStrike" kern="0" cap="none" spc="0" normalizeH="0" baseline="0" noProof="0" dirty="0">
                <a:ln>
                  <a:noFill/>
                </a:ln>
                <a:solidFill>
                  <a:srgbClr val="FF0000"/>
                </a:solidFill>
                <a:uLnTx/>
                <a:uFillTx/>
                <a:latin typeface="Meiryo UI" panose="020B0604030504040204" pitchFamily="50" charset="-128"/>
                <a:ea typeface="Meiryo UI" panose="020B0604030504040204" pitchFamily="50" charset="-128"/>
              </a:rPr>
              <a:t>導⼊期加算３算定施設が実施する腎代替療法に関わる研修（施設認定）の参加、及び腎代替療法専⾨指導⼠更新のため参加証発⾏に関する注意事項</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FF0000"/>
                </a:solidFill>
                <a:uLnTx/>
                <a:uFillTx/>
                <a:latin typeface="Meiryo UI" panose="020B0604030504040204" pitchFamily="50" charset="-128"/>
                <a:ea typeface="Meiryo UI" panose="020B0604030504040204" pitchFamily="50" charset="-128"/>
              </a:rPr>
              <a:t>① セミナーの</a:t>
            </a:r>
            <a:r>
              <a:rPr kumimoji="0" lang="en-US" altLang="ja-JP" sz="1000" b="1" i="0" u="sng" strike="noStrike" kern="0" cap="none" spc="0" normalizeH="0" baseline="0" noProof="0" dirty="0">
                <a:ln>
                  <a:noFill/>
                </a:ln>
                <a:solidFill>
                  <a:srgbClr val="FF0000"/>
                </a:solidFill>
                <a:uLnTx/>
                <a:uFillTx/>
                <a:latin typeface="Meiryo UI" panose="020B0604030504040204" pitchFamily="50" charset="-128"/>
                <a:ea typeface="Meiryo UI" panose="020B0604030504040204" pitchFamily="50" charset="-128"/>
              </a:rPr>
              <a:t>90</a:t>
            </a:r>
            <a:r>
              <a:rPr kumimoji="0" lang="ja-JP" altLang="en-US" sz="1000" b="1" i="0" u="sng" strike="noStrike" kern="0" cap="none" spc="0" normalizeH="0" baseline="0" noProof="0" dirty="0">
                <a:ln>
                  <a:noFill/>
                </a:ln>
                <a:solidFill>
                  <a:srgbClr val="FF0000"/>
                </a:solidFill>
                <a:uLnTx/>
                <a:uFillTx/>
                <a:latin typeface="Meiryo UI" panose="020B0604030504040204" pitchFamily="50" charset="-128"/>
                <a:ea typeface="Meiryo UI" panose="020B0604030504040204" pitchFamily="50" charset="-128"/>
              </a:rPr>
              <a:t>分</a:t>
            </a:r>
            <a:r>
              <a:rPr kumimoji="0" lang="en-US" altLang="ja-JP" sz="1000" b="1" i="0" u="sng" strike="noStrike" kern="0" cap="none" spc="0" normalizeH="0" baseline="0" noProof="0" dirty="0">
                <a:ln>
                  <a:noFill/>
                </a:ln>
                <a:solidFill>
                  <a:srgbClr val="FF0000"/>
                </a:solidFill>
                <a:uLnTx/>
                <a:uFillTx/>
                <a:latin typeface="Meiryo UI" panose="020B0604030504040204" pitchFamily="50" charset="-128"/>
                <a:ea typeface="Meiryo UI" panose="020B0604030504040204" pitchFamily="50" charset="-128"/>
              </a:rPr>
              <a:t>〜</a:t>
            </a:r>
            <a:r>
              <a:rPr kumimoji="0" lang="ja-JP" altLang="en-US" sz="1000" b="1" i="0" u="sng" strike="noStrike" kern="0" cap="none" spc="0" normalizeH="0" baseline="0" noProof="0" dirty="0">
                <a:ln>
                  <a:noFill/>
                </a:ln>
                <a:solidFill>
                  <a:srgbClr val="FF0000"/>
                </a:solidFill>
                <a:uLnTx/>
                <a:uFillTx/>
                <a:latin typeface="Meiryo UI" panose="020B0604030504040204" pitchFamily="50" charset="-128"/>
                <a:ea typeface="Meiryo UI" panose="020B0604030504040204" pitchFamily="50" charset="-128"/>
              </a:rPr>
              <a:t>全時間</a:t>
            </a:r>
            <a:r>
              <a:rPr kumimoji="0" lang="ja-JP" altLang="en-US" sz="1000" b="1" i="0" u="none" strike="noStrike" kern="0" cap="none" spc="0" normalizeH="0" baseline="0" noProof="0" dirty="0">
                <a:ln>
                  <a:noFill/>
                </a:ln>
                <a:solidFill>
                  <a:srgbClr val="FF0000"/>
                </a:solidFill>
                <a:uLnTx/>
                <a:uFillTx/>
                <a:latin typeface="Meiryo UI" panose="020B0604030504040204" pitchFamily="50" charset="-128"/>
                <a:ea typeface="Meiryo UI" panose="020B0604030504040204" pitchFamily="50" charset="-128"/>
              </a:rPr>
              <a:t>のご視聴</a:t>
            </a:r>
            <a:r>
              <a:rPr kumimoji="0" lang="ja-JP" altLang="en-US" sz="1000" b="0" i="0" u="none" strike="noStrike" kern="0" cap="none" spc="0" normalizeH="0" baseline="0" noProof="0" dirty="0">
                <a:ln>
                  <a:noFill/>
                </a:ln>
                <a:solidFill>
                  <a:srgbClr val="FF0000"/>
                </a:solidFill>
                <a:uLnTx/>
                <a:uFillTx/>
                <a:latin typeface="Meiryo UI" panose="020B0604030504040204" pitchFamily="50" charset="-128"/>
                <a:ea typeface="Meiryo UI" panose="020B0604030504040204" pitchFamily="50" charset="-128"/>
              </a:rPr>
              <a:t>をお願い致します。（参加時間はウェビナーへの接続時間をもとに計算されます）</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FF0000"/>
                </a:solidFill>
                <a:uLnTx/>
                <a:uFillTx/>
                <a:latin typeface="Meiryo UI" panose="020B0604030504040204" pitchFamily="50" charset="-128"/>
                <a:ea typeface="Meiryo UI" panose="020B0604030504040204" pitchFamily="50" charset="-128"/>
              </a:rPr>
              <a:t>② 出席状況の確認のため、講義終了後、アンケートによる理解度確認に回答ください。</a:t>
            </a: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rgbClr val="FF0000"/>
                </a:solidFill>
                <a:uLnTx/>
                <a:uFillTx/>
                <a:latin typeface="Meiryo UI" panose="020B0604030504040204" pitchFamily="50" charset="-128"/>
                <a:ea typeface="Meiryo UI" panose="020B0604030504040204" pitchFamily="50" charset="-128"/>
              </a:rPr>
              <a:t>①、②の条件を満たされた参加者の⽅々へ参加証を発⾏致します。</a:t>
            </a:r>
          </a:p>
        </p:txBody>
      </p:sp>
      <p:sp>
        <p:nvSpPr>
          <p:cNvPr id="53" name="テキスト ボックス 52">
            <a:extLst>
              <a:ext uri="{FF2B5EF4-FFF2-40B4-BE49-F238E27FC236}">
                <a16:creationId xmlns:a16="http://schemas.microsoft.com/office/drawing/2014/main" id="{A4E865A8-2F61-4305-BFA7-CC1DAFC1DD52}"/>
              </a:ext>
            </a:extLst>
          </p:cNvPr>
          <p:cNvSpPr txBox="1"/>
          <p:nvPr/>
        </p:nvSpPr>
        <p:spPr>
          <a:xfrm>
            <a:off x="358656" y="2115523"/>
            <a:ext cx="3429000" cy="323165"/>
          </a:xfrm>
          <a:prstGeom prst="rect">
            <a:avLst/>
          </a:prstGeom>
          <a:noFill/>
        </p:spPr>
        <p:txBody>
          <a:bodyPr wrap="square">
            <a:spAutoFit/>
          </a:bodyPr>
          <a:lstStyle/>
          <a:p>
            <a:pPr indent="203835" algn="just">
              <a:lnSpc>
                <a:spcPts val="1820"/>
              </a:lnSpc>
            </a:pPr>
            <a:r>
              <a:rPr lang="ja-JP"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ウェビナー</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ID</a:t>
            </a:r>
            <a:r>
              <a:rPr lang="ja-JP"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 958 7347 7829</a:t>
            </a:r>
            <a:endParaRPr lang="en-US" altLang="ja-JP"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58" name="テキスト ボックス 57">
            <a:extLst>
              <a:ext uri="{FF2B5EF4-FFF2-40B4-BE49-F238E27FC236}">
                <a16:creationId xmlns:a16="http://schemas.microsoft.com/office/drawing/2014/main" id="{8F170E46-EAD8-43F4-A5A5-369B5CFBBCC6}"/>
              </a:ext>
            </a:extLst>
          </p:cNvPr>
          <p:cNvSpPr txBox="1"/>
          <p:nvPr/>
        </p:nvSpPr>
        <p:spPr>
          <a:xfrm>
            <a:off x="1616748" y="2407358"/>
            <a:ext cx="1758273" cy="338554"/>
          </a:xfrm>
          <a:prstGeom prst="rect">
            <a:avLst/>
          </a:prstGeom>
          <a:noFill/>
        </p:spPr>
        <p:txBody>
          <a:bodyPr wrap="square">
            <a:spAutoFit/>
          </a:bodyPr>
          <a:lstStyle/>
          <a:p>
            <a:r>
              <a:rPr lang="ja-JP"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 090708</a:t>
            </a:r>
            <a:endPar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7D25AF5E-4F46-4846-9B67-26297842BF72}"/>
              </a:ext>
            </a:extLst>
          </p:cNvPr>
          <p:cNvSpPr txBox="1"/>
          <p:nvPr/>
        </p:nvSpPr>
        <p:spPr>
          <a:xfrm>
            <a:off x="353682" y="2444457"/>
            <a:ext cx="1346377" cy="323165"/>
          </a:xfrm>
          <a:prstGeom prst="rect">
            <a:avLst/>
          </a:prstGeom>
          <a:noFill/>
        </p:spPr>
        <p:txBody>
          <a:bodyPr wrap="square">
            <a:spAutoFit/>
          </a:bodyPr>
          <a:lstStyle/>
          <a:p>
            <a:pPr indent="203835" algn="just">
              <a:lnSpc>
                <a:spcPts val="1820"/>
              </a:lnSpc>
            </a:pPr>
            <a:r>
              <a:rPr lang="ja-JP" altLang="en-US"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パスコード</a:t>
            </a:r>
            <a:endParaRPr lang="en-US" altLang="ja-JP"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8" name="直線コネクタ 47">
            <a:extLst>
              <a:ext uri="{FF2B5EF4-FFF2-40B4-BE49-F238E27FC236}">
                <a16:creationId xmlns:a16="http://schemas.microsoft.com/office/drawing/2014/main" id="{74C50B0F-92FF-4ED5-AF71-20D410D1CB72}"/>
              </a:ext>
            </a:extLst>
          </p:cNvPr>
          <p:cNvCxnSpPr>
            <a:cxnSpLocks/>
          </p:cNvCxnSpPr>
          <p:nvPr/>
        </p:nvCxnSpPr>
        <p:spPr>
          <a:xfrm>
            <a:off x="201814" y="4923681"/>
            <a:ext cx="1087952" cy="0"/>
          </a:xfrm>
          <a:prstGeom prst="line">
            <a:avLst/>
          </a:prstGeom>
          <a:ln w="190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直線コネクタ 50">
            <a:extLst>
              <a:ext uri="{FF2B5EF4-FFF2-40B4-BE49-F238E27FC236}">
                <a16:creationId xmlns:a16="http://schemas.microsoft.com/office/drawing/2014/main" id="{0787888C-A55C-4556-A144-EEB17B915334}"/>
              </a:ext>
            </a:extLst>
          </p:cNvPr>
          <p:cNvCxnSpPr>
            <a:cxnSpLocks/>
          </p:cNvCxnSpPr>
          <p:nvPr/>
        </p:nvCxnSpPr>
        <p:spPr>
          <a:xfrm>
            <a:off x="222134" y="3674001"/>
            <a:ext cx="1087952" cy="0"/>
          </a:xfrm>
          <a:prstGeom prst="line">
            <a:avLst/>
          </a:prstGeom>
          <a:ln w="190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9" name="テキスト ボックス 48">
            <a:extLst>
              <a:ext uri="{FF2B5EF4-FFF2-40B4-BE49-F238E27FC236}">
                <a16:creationId xmlns:a16="http://schemas.microsoft.com/office/drawing/2014/main" id="{DCBB3A9A-BF38-481D-8119-19BB9BB72CB5}"/>
              </a:ext>
            </a:extLst>
          </p:cNvPr>
          <p:cNvSpPr txBox="1"/>
          <p:nvPr/>
        </p:nvSpPr>
        <p:spPr>
          <a:xfrm>
            <a:off x="139028" y="5278970"/>
            <a:ext cx="1107996" cy="246221"/>
          </a:xfrm>
          <a:prstGeom prst="rect">
            <a:avLst/>
          </a:prstGeom>
          <a:noFill/>
        </p:spPr>
        <p:txBody>
          <a:bodyPr wrap="none" rtlCol="0">
            <a:spAutoFit/>
          </a:bodyPr>
          <a:lstStyle/>
          <a:p>
            <a:r>
              <a:rPr lang="en-US" altLang="ja-JP" sz="1000" b="1" dirty="0">
                <a:solidFill>
                  <a:schemeClr val="bg1"/>
                </a:solidFill>
                <a:latin typeface="Meiryo UI" panose="020B0604030504040204" pitchFamily="50" charset="-128"/>
                <a:ea typeface="Meiryo UI" panose="020B0604030504040204" pitchFamily="50" charset="-128"/>
              </a:rPr>
              <a:t>19:15</a:t>
            </a:r>
            <a:r>
              <a:rPr lang="ja-JP" altLang="en-US" sz="1000" b="1" dirty="0">
                <a:solidFill>
                  <a:schemeClr val="bg1"/>
                </a:solidFill>
                <a:latin typeface="Meiryo UI" panose="020B0604030504040204" pitchFamily="50" charset="-128"/>
                <a:ea typeface="Meiryo UI" panose="020B0604030504040204" pitchFamily="50" charset="-128"/>
              </a:rPr>
              <a:t>～</a:t>
            </a:r>
            <a:r>
              <a:rPr lang="en-US" altLang="ja-JP" sz="1000" b="1" dirty="0">
                <a:solidFill>
                  <a:schemeClr val="bg1"/>
                </a:solidFill>
                <a:latin typeface="Meiryo UI" panose="020B0604030504040204" pitchFamily="50" charset="-128"/>
                <a:ea typeface="Meiryo UI" panose="020B0604030504040204" pitchFamily="50" charset="-128"/>
              </a:rPr>
              <a:t>19:30</a:t>
            </a:r>
            <a:endParaRPr lang="ja-JP" altLang="en-US" sz="1000" b="1" dirty="0">
              <a:solidFill>
                <a:schemeClr val="bg1"/>
              </a:solidFill>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4496BE30-4B33-4253-9923-2D0C1494BFE0}"/>
              </a:ext>
            </a:extLst>
          </p:cNvPr>
          <p:cNvSpPr txBox="1"/>
          <p:nvPr/>
        </p:nvSpPr>
        <p:spPr>
          <a:xfrm>
            <a:off x="141929" y="7173267"/>
            <a:ext cx="1107996" cy="246221"/>
          </a:xfrm>
          <a:prstGeom prst="rect">
            <a:avLst/>
          </a:prstGeom>
          <a:noFill/>
        </p:spPr>
        <p:txBody>
          <a:bodyPr wrap="none" rtlCol="0">
            <a:spAutoFit/>
          </a:bodyPr>
          <a:lstStyle/>
          <a:p>
            <a:r>
              <a:rPr lang="en-US" altLang="ja-JP" sz="1000" b="1" dirty="0">
                <a:solidFill>
                  <a:schemeClr val="bg1"/>
                </a:solidFill>
                <a:latin typeface="Meiryo UI" panose="020B0604030504040204" pitchFamily="50" charset="-128"/>
                <a:ea typeface="Meiryo UI" panose="020B0604030504040204" pitchFamily="50" charset="-128"/>
              </a:rPr>
              <a:t>19:45</a:t>
            </a:r>
            <a:r>
              <a:rPr lang="ja-JP" altLang="en-US" sz="1000" b="1" dirty="0">
                <a:solidFill>
                  <a:schemeClr val="bg1"/>
                </a:solidFill>
                <a:latin typeface="Meiryo UI" panose="020B0604030504040204" pitchFamily="50" charset="-128"/>
                <a:ea typeface="Meiryo UI" panose="020B0604030504040204" pitchFamily="50" charset="-128"/>
              </a:rPr>
              <a:t>～</a:t>
            </a:r>
            <a:r>
              <a:rPr lang="en-US" altLang="ja-JP" sz="1000" b="1" dirty="0">
                <a:solidFill>
                  <a:schemeClr val="bg1"/>
                </a:solidFill>
                <a:latin typeface="Meiryo UI" panose="020B0604030504040204" pitchFamily="50" charset="-128"/>
                <a:ea typeface="Meiryo UI" panose="020B0604030504040204" pitchFamily="50" charset="-128"/>
              </a:rPr>
              <a:t>20:45</a:t>
            </a:r>
            <a:endParaRPr lang="ja-JP" altLang="en-US" sz="1000" b="1" dirty="0">
              <a:solidFill>
                <a:schemeClr val="bg1"/>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C8ADA54E-B300-4B3F-859B-EC0D3EDDF9E2}"/>
              </a:ext>
            </a:extLst>
          </p:cNvPr>
          <p:cNvSpPr txBox="1"/>
          <p:nvPr/>
        </p:nvSpPr>
        <p:spPr>
          <a:xfrm>
            <a:off x="414557" y="1680253"/>
            <a:ext cx="5920929" cy="338554"/>
          </a:xfrm>
          <a:prstGeom prst="rect">
            <a:avLst/>
          </a:prstGeom>
          <a:noFill/>
        </p:spPr>
        <p:txBody>
          <a:bodyPr wrap="square" rtlCol="0">
            <a:spAutoFit/>
          </a:bodyPr>
          <a:lstStyle/>
          <a:p>
            <a:r>
              <a:rPr lang="en-US" altLang="ja-JP" sz="1600" dirty="0">
                <a:effectLst/>
                <a:hlinkClick r:id="rId2" tooltip="https://zoom.us/webinar/register/wn_ek3vkzmkskiw_fhqtddqaa"/>
              </a:rPr>
              <a:t>https://zoom.us/webinar/register/WN_ek3vkzmKSKiW_FHqTDdQAA</a:t>
            </a:r>
            <a:endParaRPr kumimoji="1" lang="ja-JP" altLang="en-US" sz="1600" dirty="0"/>
          </a:p>
        </p:txBody>
      </p:sp>
      <p:pic>
        <p:nvPicPr>
          <p:cNvPr id="5" name="図 4">
            <a:extLst>
              <a:ext uri="{FF2B5EF4-FFF2-40B4-BE49-F238E27FC236}">
                <a16:creationId xmlns:a16="http://schemas.microsoft.com/office/drawing/2014/main" id="{57428783-521C-45DD-9A0B-95B064B8762F}"/>
              </a:ext>
            </a:extLst>
          </p:cNvPr>
          <p:cNvPicPr>
            <a:picLocks noChangeAspect="1"/>
          </p:cNvPicPr>
          <p:nvPr/>
        </p:nvPicPr>
        <p:blipFill>
          <a:blip r:embed="rId3"/>
          <a:stretch>
            <a:fillRect/>
          </a:stretch>
        </p:blipFill>
        <p:spPr>
          <a:xfrm>
            <a:off x="5517915" y="2024683"/>
            <a:ext cx="845687" cy="845687"/>
          </a:xfrm>
          <a:prstGeom prst="rect">
            <a:avLst/>
          </a:prstGeom>
        </p:spPr>
      </p:pic>
      <p:sp>
        <p:nvSpPr>
          <p:cNvPr id="61" name="テキスト ボックス 60">
            <a:extLst>
              <a:ext uri="{FF2B5EF4-FFF2-40B4-BE49-F238E27FC236}">
                <a16:creationId xmlns:a16="http://schemas.microsoft.com/office/drawing/2014/main" id="{CD3429E7-0936-4153-9BC5-34B0F3E7828C}"/>
              </a:ext>
            </a:extLst>
          </p:cNvPr>
          <p:cNvSpPr txBox="1"/>
          <p:nvPr/>
        </p:nvSpPr>
        <p:spPr>
          <a:xfrm>
            <a:off x="914400" y="7281712"/>
            <a:ext cx="5949898" cy="353943"/>
          </a:xfrm>
          <a:prstGeom prst="rect">
            <a:avLst/>
          </a:prstGeom>
          <a:noFill/>
        </p:spPr>
        <p:txBody>
          <a:bodyPr wrap="square" rtlCol="0">
            <a:spAutoFit/>
          </a:bodyPr>
          <a:lstStyle/>
          <a:p>
            <a:pPr algn="r"/>
            <a:r>
              <a:rPr lang="ja-JP" altLang="en-US" sz="1700" b="1" dirty="0">
                <a:solidFill>
                  <a:srgbClr val="0070C0"/>
                </a:solidFill>
                <a:latin typeface="Meiryo UI" panose="020B0604030504040204" pitchFamily="50" charset="-128"/>
                <a:ea typeface="Meiryo UI" panose="020B0604030504040204" pitchFamily="50" charset="-128"/>
              </a:rPr>
              <a:t>腹膜透析</a:t>
            </a:r>
            <a:r>
              <a:rPr lang="en-US" altLang="ja-JP" sz="1700" b="1" dirty="0">
                <a:solidFill>
                  <a:srgbClr val="0070C0"/>
                </a:solidFill>
                <a:latin typeface="Meiryo UI" panose="020B0604030504040204" pitchFamily="50" charset="-128"/>
                <a:ea typeface="Meiryo UI" panose="020B0604030504040204" pitchFamily="50" charset="-128"/>
              </a:rPr>
              <a:t>(PD)</a:t>
            </a:r>
            <a:r>
              <a:rPr lang="ja-JP" altLang="en-US" sz="1700" b="1" dirty="0">
                <a:solidFill>
                  <a:srgbClr val="0070C0"/>
                </a:solidFill>
                <a:latin typeface="Meiryo UI" panose="020B0604030504040204" pitchFamily="50" charset="-128"/>
                <a:ea typeface="Meiryo UI" panose="020B0604030504040204" pitchFamily="50" charset="-128"/>
              </a:rPr>
              <a:t>の魅力</a:t>
            </a:r>
            <a:r>
              <a:rPr lang="en-US" altLang="ja-JP" sz="1700" b="1" dirty="0">
                <a:solidFill>
                  <a:srgbClr val="0070C0"/>
                </a:solidFill>
                <a:latin typeface="Meiryo UI" panose="020B0604030504040204" pitchFamily="50" charset="-128"/>
                <a:ea typeface="Meiryo UI" panose="020B0604030504040204" pitchFamily="50" charset="-128"/>
              </a:rPr>
              <a:t>~PD</a:t>
            </a:r>
            <a:r>
              <a:rPr lang="ja-JP" altLang="en-US" sz="1700" b="1" dirty="0">
                <a:solidFill>
                  <a:srgbClr val="0070C0"/>
                </a:solidFill>
                <a:latin typeface="Meiryo UI" panose="020B0604030504040204" pitchFamily="50" charset="-128"/>
                <a:ea typeface="Meiryo UI" panose="020B0604030504040204" pitchFamily="50" charset="-128"/>
              </a:rPr>
              <a:t>の基本と合併症管理も含めて</a:t>
            </a:r>
            <a:r>
              <a:rPr lang="en-US" altLang="ja-JP" sz="1700" b="1" dirty="0">
                <a:solidFill>
                  <a:srgbClr val="0070C0"/>
                </a:solidFill>
                <a:latin typeface="Meiryo UI" panose="020B0604030504040204" pitchFamily="50" charset="-128"/>
                <a:ea typeface="Meiryo UI" panose="020B0604030504040204" pitchFamily="50" charset="-128"/>
              </a:rPr>
              <a:t>~』</a:t>
            </a:r>
            <a:endParaRPr lang="ja-JP" altLang="en-US" sz="1700" b="1" dirty="0">
              <a:solidFill>
                <a:srgbClr val="0070C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3328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075667A3-1320-4976-A9C3-926F1D7F8B2E}"/>
              </a:ext>
            </a:extLst>
          </p:cNvPr>
          <p:cNvSpPr/>
          <p:nvPr/>
        </p:nvSpPr>
        <p:spPr>
          <a:xfrm>
            <a:off x="0" y="0"/>
            <a:ext cx="6858000"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2996"/>
            <a:endParaRPr kumimoji="1" lang="ja-JP" altLang="en-US" sz="1777">
              <a:solidFill>
                <a:prstClr val="white"/>
              </a:solidFill>
              <a:latin typeface="Calibri"/>
              <a:ea typeface="ＭＳ Ｐゴシック" panose="020B0600070205080204" pitchFamily="50" charset="-128"/>
            </a:endParaRPr>
          </a:p>
        </p:txBody>
      </p:sp>
      <p:pic>
        <p:nvPicPr>
          <p:cNvPr id="53" name="図 52">
            <a:extLst>
              <a:ext uri="{FF2B5EF4-FFF2-40B4-BE49-F238E27FC236}">
                <a16:creationId xmlns:a16="http://schemas.microsoft.com/office/drawing/2014/main" id="{6E9361CC-CA4D-492A-AE12-3E5F3B07BBB4}"/>
              </a:ext>
            </a:extLst>
          </p:cNvPr>
          <p:cNvPicPr>
            <a:picLocks noChangeAspect="1"/>
          </p:cNvPicPr>
          <p:nvPr/>
        </p:nvPicPr>
        <p:blipFill>
          <a:blip r:embed="rId2"/>
          <a:stretch>
            <a:fillRect/>
          </a:stretch>
        </p:blipFill>
        <p:spPr>
          <a:xfrm>
            <a:off x="3465100" y="4317268"/>
            <a:ext cx="2353237" cy="1812458"/>
          </a:xfrm>
          <a:prstGeom prst="rect">
            <a:avLst/>
          </a:prstGeom>
        </p:spPr>
      </p:pic>
      <p:sp>
        <p:nvSpPr>
          <p:cNvPr id="55" name="角丸四角形 15">
            <a:extLst>
              <a:ext uri="{FF2B5EF4-FFF2-40B4-BE49-F238E27FC236}">
                <a16:creationId xmlns:a16="http://schemas.microsoft.com/office/drawing/2014/main" id="{BB06FA2C-BDE2-4888-A208-6473716B93BD}"/>
              </a:ext>
            </a:extLst>
          </p:cNvPr>
          <p:cNvSpPr/>
          <p:nvPr/>
        </p:nvSpPr>
        <p:spPr>
          <a:xfrm>
            <a:off x="619428" y="2108513"/>
            <a:ext cx="5559761" cy="260271"/>
          </a:xfrm>
          <a:prstGeom prst="roundRect">
            <a:avLst/>
          </a:prstGeom>
          <a:solidFill>
            <a:srgbClr val="0006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3372">
              <a:defRPr/>
            </a:pPr>
            <a:endParaRPr kumimoji="1" lang="ja-JP" altLang="en-US" sz="1391">
              <a:solidFill>
                <a:prstClr val="white"/>
              </a:solidFill>
              <a:latin typeface="UD デジタル 教科書体 NP-B" panose="02020700000000000000" pitchFamily="18" charset="-128"/>
              <a:ea typeface="UD デジタル 教科書体 NP-B" panose="02020700000000000000" pitchFamily="18" charset="-128"/>
            </a:endParaRPr>
          </a:p>
        </p:txBody>
      </p:sp>
      <p:sp>
        <p:nvSpPr>
          <p:cNvPr id="56" name="正方形/長方形 55">
            <a:extLst>
              <a:ext uri="{FF2B5EF4-FFF2-40B4-BE49-F238E27FC236}">
                <a16:creationId xmlns:a16="http://schemas.microsoft.com/office/drawing/2014/main" id="{E2495143-08C1-4AB5-A042-859FEC0E072B}"/>
              </a:ext>
            </a:extLst>
          </p:cNvPr>
          <p:cNvSpPr/>
          <p:nvPr/>
        </p:nvSpPr>
        <p:spPr>
          <a:xfrm>
            <a:off x="4587227" y="2146706"/>
            <a:ext cx="1214539" cy="206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3372">
              <a:defRPr/>
            </a:pPr>
            <a:endParaRPr kumimoji="1" lang="ja-JP" altLang="en-US" sz="1391">
              <a:solidFill>
                <a:prstClr val="white"/>
              </a:solidFill>
              <a:latin typeface="UD デジタル 教科書体 NP-B" panose="02020700000000000000" pitchFamily="18" charset="-128"/>
              <a:ea typeface="UD デジタル 教科書体 NP-B" panose="02020700000000000000" pitchFamily="18" charset="-128"/>
            </a:endParaRPr>
          </a:p>
        </p:txBody>
      </p:sp>
      <p:sp>
        <p:nvSpPr>
          <p:cNvPr id="57" name="テキスト ボックス 56">
            <a:extLst>
              <a:ext uri="{FF2B5EF4-FFF2-40B4-BE49-F238E27FC236}">
                <a16:creationId xmlns:a16="http://schemas.microsoft.com/office/drawing/2014/main" id="{982D9A73-BC2A-4424-9559-4101F53039FC}"/>
              </a:ext>
            </a:extLst>
          </p:cNvPr>
          <p:cNvSpPr txBox="1"/>
          <p:nvPr/>
        </p:nvSpPr>
        <p:spPr>
          <a:xfrm>
            <a:off x="4780518" y="2015817"/>
            <a:ext cx="856874" cy="353366"/>
          </a:xfrm>
          <a:prstGeom prst="rect">
            <a:avLst/>
          </a:prstGeom>
          <a:noFill/>
        </p:spPr>
        <p:txBody>
          <a:bodyPr lIns="0" tIns="0" rIns="0" bIns="0">
            <a:spAutoFit/>
          </a:bodyPr>
          <a:lstStyle/>
          <a:p>
            <a:pPr defTabSz="353372">
              <a:lnSpc>
                <a:spcPts val="3169"/>
              </a:lnSpc>
              <a:defRPr/>
            </a:pPr>
            <a:r>
              <a:rPr kumimoji="1" lang="ja-JP" altLang="en-US" sz="1237" b="1" dirty="0">
                <a:solidFill>
                  <a:srgbClr val="000650"/>
                </a:solidFill>
                <a:latin typeface="UD デジタル 教科書体 NP-B" panose="02020700000000000000" pitchFamily="18" charset="-128"/>
                <a:ea typeface="UD デジタル 教科書体 NP-B" panose="02020700000000000000" pitchFamily="18" charset="-128"/>
              </a:rPr>
              <a:t>事前予約制</a:t>
            </a:r>
            <a:endParaRPr kumimoji="1" lang="en-US" altLang="ja-JP" sz="1237" b="1" dirty="0">
              <a:solidFill>
                <a:srgbClr val="000650"/>
              </a:solidFill>
              <a:latin typeface="UD デジタル 教科書体 NP-B" panose="02020700000000000000" pitchFamily="18" charset="-128"/>
              <a:ea typeface="UD デジタル 教科書体 NP-B" panose="02020700000000000000" pitchFamily="18" charset="-128"/>
            </a:endParaRPr>
          </a:p>
        </p:txBody>
      </p:sp>
      <p:sp>
        <p:nvSpPr>
          <p:cNvPr id="58" name="テキスト ボックス 57">
            <a:extLst>
              <a:ext uri="{FF2B5EF4-FFF2-40B4-BE49-F238E27FC236}">
                <a16:creationId xmlns:a16="http://schemas.microsoft.com/office/drawing/2014/main" id="{B3F9D4D4-AB7A-47A8-91E3-109E0C7AE3D7}"/>
              </a:ext>
            </a:extLst>
          </p:cNvPr>
          <p:cNvSpPr txBox="1"/>
          <p:nvPr/>
        </p:nvSpPr>
        <p:spPr>
          <a:xfrm>
            <a:off x="976020" y="1995585"/>
            <a:ext cx="5095583" cy="347596"/>
          </a:xfrm>
          <a:prstGeom prst="rect">
            <a:avLst/>
          </a:prstGeom>
          <a:noFill/>
        </p:spPr>
        <p:txBody>
          <a:bodyPr lIns="0" tIns="0" rIns="0" bIns="0">
            <a:spAutoFit/>
          </a:bodyPr>
          <a:lstStyle/>
          <a:p>
            <a:pPr defTabSz="353372">
              <a:lnSpc>
                <a:spcPts val="3169"/>
              </a:lnSpc>
              <a:defRPr/>
            </a:pPr>
            <a:r>
              <a:rPr kumimoji="1" lang="ja-JP" altLang="en-US" sz="1081" b="1" dirty="0">
                <a:solidFill>
                  <a:prstClr val="white"/>
                </a:solidFill>
                <a:latin typeface="UD デジタル 教科書体 NP-B" panose="02020700000000000000" pitchFamily="18" charset="-128"/>
                <a:ea typeface="UD デジタル 教科書体 NP-B" panose="02020700000000000000" pitchFamily="18" charset="-128"/>
              </a:rPr>
              <a:t>手順① 下記</a:t>
            </a:r>
            <a:r>
              <a:rPr kumimoji="1" lang="en-US" altLang="ja-JP" sz="1081" b="1" dirty="0">
                <a:solidFill>
                  <a:prstClr val="white"/>
                </a:solidFill>
                <a:latin typeface="UD デジタル 教科書体 NP-B" panose="02020700000000000000" pitchFamily="18" charset="-128"/>
                <a:ea typeface="UD デジタル 教科書体 NP-B" panose="02020700000000000000" pitchFamily="18" charset="-128"/>
              </a:rPr>
              <a:t>URL</a:t>
            </a:r>
            <a:r>
              <a:rPr kumimoji="1" lang="ja-JP" altLang="en-US" sz="1081" b="1" dirty="0">
                <a:solidFill>
                  <a:prstClr val="white"/>
                </a:solidFill>
                <a:latin typeface="UD デジタル 教科書体 NP-B" panose="02020700000000000000" pitchFamily="18" charset="-128"/>
                <a:ea typeface="UD デジタル 教科書体 NP-B" panose="02020700000000000000" pitchFamily="18" charset="-128"/>
              </a:rPr>
              <a:t>もしくは２次元コードからご登録</a:t>
            </a:r>
            <a:endParaRPr kumimoji="1" lang="en-US" altLang="ja-JP" sz="1081" b="1" dirty="0">
              <a:solidFill>
                <a:prstClr val="white"/>
              </a:solidFill>
              <a:latin typeface="UD デジタル 教科書体 NP-B" panose="02020700000000000000" pitchFamily="18" charset="-128"/>
              <a:ea typeface="UD デジタル 教科書体 NP-B" panose="02020700000000000000" pitchFamily="18" charset="-128"/>
            </a:endParaRPr>
          </a:p>
        </p:txBody>
      </p:sp>
      <p:sp>
        <p:nvSpPr>
          <p:cNvPr id="59" name="テキスト ボックス 58">
            <a:extLst>
              <a:ext uri="{FF2B5EF4-FFF2-40B4-BE49-F238E27FC236}">
                <a16:creationId xmlns:a16="http://schemas.microsoft.com/office/drawing/2014/main" id="{8F0C0FCF-D080-4B85-87B7-04C85CAC8A05}"/>
              </a:ext>
            </a:extLst>
          </p:cNvPr>
          <p:cNvSpPr txBox="1">
            <a:spLocks/>
          </p:cNvSpPr>
          <p:nvPr/>
        </p:nvSpPr>
        <p:spPr>
          <a:xfrm>
            <a:off x="853998" y="2511984"/>
            <a:ext cx="5094062" cy="228297"/>
          </a:xfrm>
          <a:prstGeom prst="rect">
            <a:avLst/>
          </a:prstGeom>
          <a:noFill/>
          <a:ln>
            <a:noFill/>
          </a:ln>
        </p:spPr>
        <p:txBody>
          <a:bodyPr lIns="0" tIns="0" rIns="0" bIns="0"/>
          <a:lstStyle/>
          <a:p>
            <a:pPr defTabSz="353372">
              <a:defRPr/>
            </a:pPr>
            <a:r>
              <a:rPr kumimoji="1" lang="ja-JP" altLang="en-US" sz="1081" dirty="0">
                <a:solidFill>
                  <a:prstClr val="black"/>
                </a:solidFill>
                <a:latin typeface="UD デジタル 教科書体 NP-B" panose="02020700000000000000" pitchFamily="18" charset="-128"/>
                <a:ea typeface="UD デジタル 教科書体 NP-B" panose="02020700000000000000" pitchFamily="18" charset="-128"/>
              </a:rPr>
              <a:t>こちらの事前登録</a:t>
            </a:r>
            <a:r>
              <a:rPr kumimoji="1" lang="en-US" altLang="ja-JP" sz="1081" dirty="0">
                <a:solidFill>
                  <a:prstClr val="black"/>
                </a:solidFill>
                <a:latin typeface="UD デジタル 教科書体 NP-B" panose="02020700000000000000" pitchFamily="18" charset="-128"/>
                <a:ea typeface="UD デジタル 教科書体 NP-B" panose="02020700000000000000" pitchFamily="18" charset="-128"/>
              </a:rPr>
              <a:t>URL</a:t>
            </a:r>
            <a:r>
              <a:rPr kumimoji="1" lang="ja-JP" altLang="en-US" sz="1081" dirty="0">
                <a:solidFill>
                  <a:prstClr val="black"/>
                </a:solidFill>
                <a:latin typeface="UD デジタル 教科書体 NP-B" panose="02020700000000000000" pitchFamily="18" charset="-128"/>
                <a:ea typeface="UD デジタル 教科書体 NP-B" panose="02020700000000000000" pitchFamily="18" charset="-128"/>
              </a:rPr>
              <a:t>もしくは</a:t>
            </a:r>
            <a:r>
              <a:rPr kumimoji="1" lang="en-US" altLang="ja-JP" sz="1081" dirty="0">
                <a:solidFill>
                  <a:prstClr val="black"/>
                </a:solidFill>
                <a:latin typeface="UD デジタル 教科書体 NP-B" panose="02020700000000000000" pitchFamily="18" charset="-128"/>
                <a:ea typeface="UD デジタル 教科書体 NP-B" panose="02020700000000000000" pitchFamily="18" charset="-128"/>
              </a:rPr>
              <a:t>2</a:t>
            </a:r>
            <a:r>
              <a:rPr kumimoji="1" lang="ja-JP" altLang="en-US" sz="1081" dirty="0">
                <a:solidFill>
                  <a:prstClr val="black"/>
                </a:solidFill>
                <a:latin typeface="UD デジタル 教科書体 NP-B" panose="02020700000000000000" pitchFamily="18" charset="-128"/>
                <a:ea typeface="UD デジタル 教科書体 NP-B" panose="02020700000000000000" pitchFamily="18" charset="-128"/>
              </a:rPr>
              <a:t>次元コードにて</a:t>
            </a:r>
            <a:endParaRPr kumimoji="1" lang="en-US" altLang="ja-JP" sz="1081" dirty="0">
              <a:solidFill>
                <a:prstClr val="black"/>
              </a:solidFill>
              <a:latin typeface="UD デジタル 教科書体 NP-B" panose="02020700000000000000" pitchFamily="18" charset="-128"/>
              <a:ea typeface="UD デジタル 教科書体 NP-B" panose="02020700000000000000" pitchFamily="18" charset="-128"/>
            </a:endParaRPr>
          </a:p>
          <a:p>
            <a:pPr defTabSz="353372">
              <a:defRPr/>
            </a:pPr>
            <a:r>
              <a:rPr kumimoji="1" lang="ja-JP" altLang="en-US" sz="1081" dirty="0">
                <a:solidFill>
                  <a:prstClr val="black"/>
                </a:solidFill>
                <a:latin typeface="UD デジタル 教科書体 NP-B" panose="02020700000000000000" pitchFamily="18" charset="-128"/>
                <a:ea typeface="UD デジタル 教科書体 NP-B" panose="02020700000000000000" pitchFamily="18" charset="-128"/>
              </a:rPr>
              <a:t>登録画面にアクセスください。</a:t>
            </a:r>
            <a:endParaRPr kumimoji="1" lang="en-US" altLang="ja-JP" sz="1081" dirty="0">
              <a:solidFill>
                <a:prstClr val="black"/>
              </a:solidFill>
              <a:latin typeface="UD デジタル 教科書体 NP-B" panose="02020700000000000000" pitchFamily="18" charset="-128"/>
              <a:ea typeface="UD デジタル 教科書体 NP-B" panose="02020700000000000000" pitchFamily="18" charset="-128"/>
            </a:endParaRPr>
          </a:p>
          <a:p>
            <a:pPr defTabSz="353372">
              <a:defRPr/>
            </a:pPr>
            <a:endParaRPr kumimoji="1" lang="en-US" altLang="ja-JP" sz="1081" dirty="0">
              <a:solidFill>
                <a:prstClr val="black"/>
              </a:solidFill>
              <a:latin typeface="UD デジタル 教科書体 NP-B" panose="02020700000000000000" pitchFamily="18" charset="-128"/>
              <a:ea typeface="UD デジタル 教科書体 NP-B" panose="02020700000000000000" pitchFamily="18" charset="-128"/>
            </a:endParaRPr>
          </a:p>
        </p:txBody>
      </p:sp>
      <p:sp>
        <p:nvSpPr>
          <p:cNvPr id="60" name="角丸四角形 69">
            <a:extLst>
              <a:ext uri="{FF2B5EF4-FFF2-40B4-BE49-F238E27FC236}">
                <a16:creationId xmlns:a16="http://schemas.microsoft.com/office/drawing/2014/main" id="{1A1ADF7F-C624-40F0-88FB-B29577AC5622}"/>
              </a:ext>
            </a:extLst>
          </p:cNvPr>
          <p:cNvSpPr/>
          <p:nvPr/>
        </p:nvSpPr>
        <p:spPr>
          <a:xfrm>
            <a:off x="607803" y="3863946"/>
            <a:ext cx="5571387" cy="238641"/>
          </a:xfrm>
          <a:prstGeom prst="roundRect">
            <a:avLst/>
          </a:prstGeom>
          <a:solidFill>
            <a:srgbClr val="0006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3372">
              <a:defRPr/>
            </a:pPr>
            <a:endParaRPr kumimoji="1" lang="ja-JP" altLang="en-US" sz="1391">
              <a:solidFill>
                <a:prstClr val="white"/>
              </a:solidFill>
              <a:latin typeface="UD デジタル 教科書体 NP-B" panose="02020700000000000000" pitchFamily="18" charset="-128"/>
              <a:ea typeface="UD デジタル 教科書体 NP-B" panose="02020700000000000000" pitchFamily="18" charset="-128"/>
            </a:endParaRPr>
          </a:p>
        </p:txBody>
      </p:sp>
      <p:sp>
        <p:nvSpPr>
          <p:cNvPr id="61" name="テキスト ボックス 60">
            <a:extLst>
              <a:ext uri="{FF2B5EF4-FFF2-40B4-BE49-F238E27FC236}">
                <a16:creationId xmlns:a16="http://schemas.microsoft.com/office/drawing/2014/main" id="{F477DAEC-A683-4025-8AEF-C7DB3361305A}"/>
              </a:ext>
            </a:extLst>
          </p:cNvPr>
          <p:cNvSpPr txBox="1"/>
          <p:nvPr/>
        </p:nvSpPr>
        <p:spPr>
          <a:xfrm>
            <a:off x="979600" y="3744355"/>
            <a:ext cx="5094062" cy="347596"/>
          </a:xfrm>
          <a:prstGeom prst="rect">
            <a:avLst/>
          </a:prstGeom>
          <a:noFill/>
        </p:spPr>
        <p:txBody>
          <a:bodyPr lIns="0" tIns="0" rIns="0" bIns="0">
            <a:spAutoFit/>
          </a:bodyPr>
          <a:lstStyle/>
          <a:p>
            <a:pPr defTabSz="353372">
              <a:lnSpc>
                <a:spcPts val="3169"/>
              </a:lnSpc>
              <a:defRPr/>
            </a:pPr>
            <a:r>
              <a:rPr kumimoji="1" lang="ja-JP" altLang="en-US" sz="1081" b="1" dirty="0">
                <a:solidFill>
                  <a:prstClr val="white"/>
                </a:solidFill>
                <a:latin typeface="UD デジタル 教科書体 NP-B" panose="02020700000000000000" pitchFamily="18" charset="-128"/>
                <a:ea typeface="UD デジタル 教科書体 NP-B" panose="02020700000000000000" pitchFamily="18" charset="-128"/>
              </a:rPr>
              <a:t>手順② 情報登録</a:t>
            </a:r>
            <a:endParaRPr kumimoji="1" lang="en-US" altLang="ja-JP" sz="1081" b="1" dirty="0">
              <a:solidFill>
                <a:prstClr val="white"/>
              </a:solidFill>
              <a:latin typeface="UD デジタル 教科書体 NP-B" panose="02020700000000000000" pitchFamily="18" charset="-128"/>
              <a:ea typeface="UD デジタル 教科書体 NP-B" panose="02020700000000000000" pitchFamily="18" charset="-128"/>
            </a:endParaRPr>
          </a:p>
        </p:txBody>
      </p:sp>
      <p:sp>
        <p:nvSpPr>
          <p:cNvPr id="62" name="テキスト ボックス 61">
            <a:extLst>
              <a:ext uri="{FF2B5EF4-FFF2-40B4-BE49-F238E27FC236}">
                <a16:creationId xmlns:a16="http://schemas.microsoft.com/office/drawing/2014/main" id="{3DECE132-8004-4CDD-8E88-DE2D1B72F65F}"/>
              </a:ext>
            </a:extLst>
          </p:cNvPr>
          <p:cNvSpPr txBox="1"/>
          <p:nvPr/>
        </p:nvSpPr>
        <p:spPr>
          <a:xfrm>
            <a:off x="779959" y="3074140"/>
            <a:ext cx="1035861" cy="258661"/>
          </a:xfrm>
          <a:prstGeom prst="rect">
            <a:avLst/>
          </a:prstGeom>
          <a:noFill/>
        </p:spPr>
        <p:txBody>
          <a:bodyPr wrap="none">
            <a:spAutoFit/>
          </a:bodyPr>
          <a:lstStyle/>
          <a:p>
            <a:pPr defTabSz="353372">
              <a:defRPr/>
            </a:pPr>
            <a:r>
              <a:rPr kumimoji="1" lang="ja-JP" altLang="en-US" sz="1081" b="1" dirty="0">
                <a:solidFill>
                  <a:prstClr val="black"/>
                </a:solidFill>
                <a:latin typeface="UD デジタル 教科書体 NP-B" panose="02020700000000000000" pitchFamily="18" charset="-128"/>
                <a:ea typeface="UD デジタル 教科書体 NP-B" panose="02020700000000000000" pitchFamily="18" charset="-128"/>
              </a:rPr>
              <a:t>事前登録</a:t>
            </a:r>
            <a:r>
              <a:rPr kumimoji="1" lang="en-US" altLang="ja-JP" sz="1081" b="1" dirty="0">
                <a:solidFill>
                  <a:prstClr val="black"/>
                </a:solidFill>
                <a:latin typeface="UD デジタル 教科書体 NP-B" panose="02020700000000000000" pitchFamily="18" charset="-128"/>
                <a:ea typeface="UD デジタル 教科書体 NP-B" panose="02020700000000000000" pitchFamily="18" charset="-128"/>
              </a:rPr>
              <a:t>URL</a:t>
            </a:r>
            <a:endParaRPr kumimoji="1" lang="ja-JP" altLang="en-US" sz="1081" b="1" dirty="0">
              <a:solidFill>
                <a:prstClr val="black"/>
              </a:solidFill>
              <a:latin typeface="UD デジタル 教科書体 NP-B" panose="02020700000000000000" pitchFamily="18" charset="-128"/>
              <a:ea typeface="UD デジタル 教科書体 NP-B" panose="02020700000000000000" pitchFamily="18" charset="-128"/>
            </a:endParaRPr>
          </a:p>
        </p:txBody>
      </p:sp>
      <p:sp>
        <p:nvSpPr>
          <p:cNvPr id="63" name="テキスト ボックス 62">
            <a:extLst>
              <a:ext uri="{FF2B5EF4-FFF2-40B4-BE49-F238E27FC236}">
                <a16:creationId xmlns:a16="http://schemas.microsoft.com/office/drawing/2014/main" id="{2CEABC54-0878-4623-A7C2-87738DA40D1F}"/>
              </a:ext>
            </a:extLst>
          </p:cNvPr>
          <p:cNvSpPr txBox="1">
            <a:spLocks/>
          </p:cNvSpPr>
          <p:nvPr/>
        </p:nvSpPr>
        <p:spPr>
          <a:xfrm>
            <a:off x="1709915" y="5488081"/>
            <a:ext cx="1928347" cy="228297"/>
          </a:xfrm>
          <a:prstGeom prst="rect">
            <a:avLst/>
          </a:prstGeom>
          <a:noFill/>
          <a:ln>
            <a:noFill/>
          </a:ln>
        </p:spPr>
        <p:txBody>
          <a:bodyPr lIns="0" tIns="0" rIns="0" bIns="0" anchor="ctr"/>
          <a:lstStyle/>
          <a:p>
            <a:pPr defTabSz="353372">
              <a:defRPr/>
            </a:pPr>
            <a:r>
              <a:rPr kumimoji="1" lang="ja-JP" altLang="en-US" sz="812" dirty="0">
                <a:solidFill>
                  <a:prstClr val="black"/>
                </a:solidFill>
                <a:latin typeface="UD デジタル 教科書体 NP-B" panose="02020700000000000000" pitchFamily="18" charset="-128"/>
                <a:ea typeface="UD デジタル 教科書体 NP-B" panose="02020700000000000000" pitchFamily="18" charset="-128"/>
              </a:rPr>
              <a:t>各項目を入力し登録をクリックします。</a:t>
            </a:r>
          </a:p>
        </p:txBody>
      </p:sp>
      <p:sp>
        <p:nvSpPr>
          <p:cNvPr id="64" name="角丸四角形 78">
            <a:extLst>
              <a:ext uri="{FF2B5EF4-FFF2-40B4-BE49-F238E27FC236}">
                <a16:creationId xmlns:a16="http://schemas.microsoft.com/office/drawing/2014/main" id="{458016B5-EEE1-473E-A280-EC1EC74EA3AC}"/>
              </a:ext>
            </a:extLst>
          </p:cNvPr>
          <p:cNvSpPr/>
          <p:nvPr/>
        </p:nvSpPr>
        <p:spPr>
          <a:xfrm>
            <a:off x="619429" y="6275835"/>
            <a:ext cx="5571387" cy="241012"/>
          </a:xfrm>
          <a:prstGeom prst="roundRect">
            <a:avLst/>
          </a:prstGeom>
          <a:solidFill>
            <a:srgbClr val="0006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3372">
              <a:defRPr/>
            </a:pPr>
            <a:endParaRPr kumimoji="1" lang="ja-JP" altLang="en-US" sz="1391">
              <a:solidFill>
                <a:prstClr val="white"/>
              </a:solidFill>
              <a:latin typeface="UD デジタル 教科書体 NP-B" panose="02020700000000000000" pitchFamily="18" charset="-128"/>
              <a:ea typeface="UD デジタル 教科書体 NP-B" panose="02020700000000000000" pitchFamily="18" charset="-128"/>
            </a:endParaRPr>
          </a:p>
        </p:txBody>
      </p:sp>
      <p:sp>
        <p:nvSpPr>
          <p:cNvPr id="65" name="テキスト ボックス 64">
            <a:extLst>
              <a:ext uri="{FF2B5EF4-FFF2-40B4-BE49-F238E27FC236}">
                <a16:creationId xmlns:a16="http://schemas.microsoft.com/office/drawing/2014/main" id="{F564714E-7120-4EC4-B3AD-C17DFF355A88}"/>
              </a:ext>
            </a:extLst>
          </p:cNvPr>
          <p:cNvSpPr txBox="1"/>
          <p:nvPr/>
        </p:nvSpPr>
        <p:spPr>
          <a:xfrm>
            <a:off x="967963" y="6166791"/>
            <a:ext cx="5095583" cy="347596"/>
          </a:xfrm>
          <a:prstGeom prst="rect">
            <a:avLst/>
          </a:prstGeom>
          <a:noFill/>
        </p:spPr>
        <p:txBody>
          <a:bodyPr lIns="0" tIns="0" rIns="0" bIns="0">
            <a:spAutoFit/>
          </a:bodyPr>
          <a:lstStyle/>
          <a:p>
            <a:pPr defTabSz="353372">
              <a:lnSpc>
                <a:spcPts val="3169"/>
              </a:lnSpc>
              <a:defRPr/>
            </a:pPr>
            <a:r>
              <a:rPr kumimoji="1" lang="ja-JP" altLang="en-US" sz="1081" b="1" dirty="0">
                <a:solidFill>
                  <a:prstClr val="white"/>
                </a:solidFill>
                <a:latin typeface="UD デジタル 教科書体 NP-B" panose="02020700000000000000" pitchFamily="18" charset="-128"/>
                <a:ea typeface="UD デジタル 教科書体 NP-B" panose="02020700000000000000" pitchFamily="18" charset="-128"/>
              </a:rPr>
              <a:t>手順③ ウェビナー参加用</a:t>
            </a:r>
            <a:r>
              <a:rPr kumimoji="1" lang="en-US" altLang="ja-JP" sz="1081" b="1" dirty="0">
                <a:solidFill>
                  <a:prstClr val="white"/>
                </a:solidFill>
                <a:latin typeface="UD デジタル 教科書体 NP-B" panose="02020700000000000000" pitchFamily="18" charset="-128"/>
                <a:ea typeface="UD デジタル 教科書体 NP-B" panose="02020700000000000000" pitchFamily="18" charset="-128"/>
              </a:rPr>
              <a:t>URL</a:t>
            </a:r>
            <a:r>
              <a:rPr kumimoji="1" lang="ja-JP" altLang="en-US" sz="1081" b="1" dirty="0">
                <a:solidFill>
                  <a:prstClr val="white"/>
                </a:solidFill>
                <a:latin typeface="UD デジタル 教科書体 NP-B" panose="02020700000000000000" pitchFamily="18" charset="-128"/>
                <a:ea typeface="UD デジタル 教科書体 NP-B" panose="02020700000000000000" pitchFamily="18" charset="-128"/>
              </a:rPr>
              <a:t>の発行</a:t>
            </a:r>
            <a:endParaRPr kumimoji="1" lang="en-US" altLang="ja-JP" sz="1081" b="1" dirty="0">
              <a:solidFill>
                <a:prstClr val="white"/>
              </a:solidFill>
              <a:latin typeface="UD デジタル 教科書体 NP-B" panose="02020700000000000000" pitchFamily="18" charset="-128"/>
              <a:ea typeface="UD デジタル 教科書体 NP-B" panose="02020700000000000000" pitchFamily="18" charset="-128"/>
            </a:endParaRPr>
          </a:p>
        </p:txBody>
      </p:sp>
      <p:sp>
        <p:nvSpPr>
          <p:cNvPr id="66" name="テキスト ボックス 65">
            <a:extLst>
              <a:ext uri="{FF2B5EF4-FFF2-40B4-BE49-F238E27FC236}">
                <a16:creationId xmlns:a16="http://schemas.microsoft.com/office/drawing/2014/main" id="{8E8F354C-0DC8-4D95-82C6-BD6C2C835491}"/>
              </a:ext>
            </a:extLst>
          </p:cNvPr>
          <p:cNvSpPr txBox="1">
            <a:spLocks/>
          </p:cNvSpPr>
          <p:nvPr/>
        </p:nvSpPr>
        <p:spPr>
          <a:xfrm>
            <a:off x="854719" y="6547022"/>
            <a:ext cx="5095583" cy="369841"/>
          </a:xfrm>
          <a:prstGeom prst="rect">
            <a:avLst/>
          </a:prstGeom>
          <a:noFill/>
          <a:ln>
            <a:noFill/>
          </a:ln>
        </p:spPr>
        <p:txBody>
          <a:bodyPr lIns="0" tIns="0" rIns="0" bIns="0" anchor="ctr"/>
          <a:lstStyle/>
          <a:p>
            <a:pPr defTabSz="353372">
              <a:defRPr/>
            </a:pPr>
            <a:r>
              <a:rPr kumimoji="1" lang="ja-JP" altLang="en-US" sz="1081" dirty="0">
                <a:solidFill>
                  <a:prstClr val="black"/>
                </a:solidFill>
                <a:latin typeface="UD デジタル 教科書体 NP-B" panose="02020700000000000000" pitchFamily="18" charset="-128"/>
                <a:ea typeface="UD デジタル 教科書体 NP-B" panose="02020700000000000000" pitchFamily="18" charset="-128"/>
              </a:rPr>
              <a:t>ウェビナー参加用</a:t>
            </a:r>
            <a:r>
              <a:rPr kumimoji="1" lang="en-US" altLang="ja-JP" sz="1081" dirty="0">
                <a:solidFill>
                  <a:prstClr val="black"/>
                </a:solidFill>
                <a:latin typeface="UD デジタル 教科書体 NP-B" panose="02020700000000000000" pitchFamily="18" charset="-128"/>
                <a:ea typeface="UD デジタル 教科書体 NP-B" panose="02020700000000000000" pitchFamily="18" charset="-128"/>
              </a:rPr>
              <a:t>URL</a:t>
            </a:r>
            <a:r>
              <a:rPr kumimoji="1" lang="ja-JP" altLang="en-US" sz="1081" dirty="0">
                <a:solidFill>
                  <a:prstClr val="black"/>
                </a:solidFill>
                <a:latin typeface="UD デジタル 教科書体 NP-B" panose="02020700000000000000" pitchFamily="18" charset="-128"/>
                <a:ea typeface="UD デジタル 教科書体 NP-B" panose="02020700000000000000" pitchFamily="18" charset="-128"/>
              </a:rPr>
              <a:t>が発行され、ご入力のメールアドレスに届きます。</a:t>
            </a:r>
          </a:p>
        </p:txBody>
      </p:sp>
      <p:sp>
        <p:nvSpPr>
          <p:cNvPr id="67" name="正方形/長方形 66">
            <a:extLst>
              <a:ext uri="{FF2B5EF4-FFF2-40B4-BE49-F238E27FC236}">
                <a16:creationId xmlns:a16="http://schemas.microsoft.com/office/drawing/2014/main" id="{AB6E97EE-71E2-4E36-A701-82FCAD2B8F99}"/>
              </a:ext>
            </a:extLst>
          </p:cNvPr>
          <p:cNvSpPr/>
          <p:nvPr/>
        </p:nvSpPr>
        <p:spPr>
          <a:xfrm>
            <a:off x="619429" y="7007907"/>
            <a:ext cx="2610194" cy="206988"/>
          </a:xfrm>
          <a:prstGeom prst="rect">
            <a:avLst/>
          </a:prstGeom>
          <a:solidFill>
            <a:srgbClr val="0006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3372">
              <a:defRPr/>
            </a:pPr>
            <a:endParaRPr kumimoji="1" lang="ja-JP" altLang="en-US" sz="1391">
              <a:solidFill>
                <a:prstClr val="white"/>
              </a:solidFill>
              <a:latin typeface="UD デジタル 教科書体 NP-B" panose="02020700000000000000" pitchFamily="18" charset="-128"/>
              <a:ea typeface="UD デジタル 教科書体 NP-B" panose="02020700000000000000" pitchFamily="18" charset="-128"/>
            </a:endParaRPr>
          </a:p>
        </p:txBody>
      </p:sp>
      <p:sp>
        <p:nvSpPr>
          <p:cNvPr id="68" name="テキスト ボックス 67">
            <a:extLst>
              <a:ext uri="{FF2B5EF4-FFF2-40B4-BE49-F238E27FC236}">
                <a16:creationId xmlns:a16="http://schemas.microsoft.com/office/drawing/2014/main" id="{7AF467CD-D8C8-4654-9EA0-3CCDD9E6C585}"/>
              </a:ext>
            </a:extLst>
          </p:cNvPr>
          <p:cNvSpPr txBox="1"/>
          <p:nvPr/>
        </p:nvSpPr>
        <p:spPr>
          <a:xfrm>
            <a:off x="766904" y="6876032"/>
            <a:ext cx="2091198" cy="347596"/>
          </a:xfrm>
          <a:prstGeom prst="rect">
            <a:avLst/>
          </a:prstGeom>
          <a:noFill/>
        </p:spPr>
        <p:txBody>
          <a:bodyPr lIns="0" tIns="0" rIns="0" bIns="0">
            <a:spAutoFit/>
          </a:bodyPr>
          <a:lstStyle/>
          <a:p>
            <a:pPr defTabSz="353372">
              <a:lnSpc>
                <a:spcPts val="3169"/>
              </a:lnSpc>
              <a:defRPr/>
            </a:pPr>
            <a:r>
              <a:rPr kumimoji="1" lang="ja-JP" altLang="en-US" sz="1081" b="1" dirty="0">
                <a:solidFill>
                  <a:prstClr val="white"/>
                </a:solidFill>
                <a:latin typeface="UD デジタル 教科書体 NP-B" panose="02020700000000000000" pitchFamily="18" charset="-128"/>
                <a:ea typeface="UD デジタル 教科書体 NP-B" panose="02020700000000000000" pitchFamily="18" charset="-128"/>
              </a:rPr>
              <a:t>■登録後そのまま参加する場合</a:t>
            </a:r>
            <a:endParaRPr kumimoji="1" lang="en-US" altLang="ja-JP" sz="1081" b="1" dirty="0">
              <a:solidFill>
                <a:prstClr val="white"/>
              </a:solidFill>
              <a:latin typeface="UD デジタル 教科書体 NP-B" panose="02020700000000000000" pitchFamily="18" charset="-128"/>
              <a:ea typeface="UD デジタル 教科書体 NP-B" panose="02020700000000000000" pitchFamily="18" charset="-128"/>
            </a:endParaRPr>
          </a:p>
        </p:txBody>
      </p:sp>
      <p:sp>
        <p:nvSpPr>
          <p:cNvPr id="69" name="テキスト ボックス 68">
            <a:extLst>
              <a:ext uri="{FF2B5EF4-FFF2-40B4-BE49-F238E27FC236}">
                <a16:creationId xmlns:a16="http://schemas.microsoft.com/office/drawing/2014/main" id="{076E8140-1931-48AB-BE5C-18E890C8AA08}"/>
              </a:ext>
            </a:extLst>
          </p:cNvPr>
          <p:cNvSpPr txBox="1">
            <a:spLocks/>
          </p:cNvSpPr>
          <p:nvPr/>
        </p:nvSpPr>
        <p:spPr>
          <a:xfrm>
            <a:off x="1057760" y="7304693"/>
            <a:ext cx="1928347" cy="228297"/>
          </a:xfrm>
          <a:prstGeom prst="rect">
            <a:avLst/>
          </a:prstGeom>
          <a:noFill/>
          <a:ln>
            <a:noFill/>
          </a:ln>
        </p:spPr>
        <p:txBody>
          <a:bodyPr lIns="0" tIns="0" rIns="0" bIns="0" anchor="ctr"/>
          <a:lstStyle/>
          <a:p>
            <a:pPr defTabSz="353372">
              <a:defRPr/>
            </a:pPr>
            <a:r>
              <a:rPr kumimoji="1" lang="ja-JP" altLang="en-US" sz="773" dirty="0">
                <a:solidFill>
                  <a:prstClr val="black"/>
                </a:solidFill>
                <a:latin typeface="UD デジタル 教科書体 NP-B" panose="02020700000000000000" pitchFamily="18" charset="-128"/>
                <a:ea typeface="UD デジタル 教科書体 NP-B" panose="02020700000000000000" pitchFamily="18" charset="-128"/>
              </a:rPr>
              <a:t>画面に表示された</a:t>
            </a:r>
            <a:r>
              <a:rPr kumimoji="1" lang="en-US" altLang="ja-JP" sz="773" dirty="0">
                <a:solidFill>
                  <a:prstClr val="black"/>
                </a:solidFill>
                <a:latin typeface="UD デジタル 教科書体 NP-B" panose="02020700000000000000" pitchFamily="18" charset="-128"/>
                <a:ea typeface="UD デジタル 教科書体 NP-B" panose="02020700000000000000" pitchFamily="18" charset="-128"/>
              </a:rPr>
              <a:t>URL</a:t>
            </a:r>
            <a:r>
              <a:rPr kumimoji="1" lang="ja-JP" altLang="en-US" sz="773" dirty="0">
                <a:solidFill>
                  <a:prstClr val="black"/>
                </a:solidFill>
                <a:latin typeface="UD デジタル 教科書体 NP-B" panose="02020700000000000000" pitchFamily="18" charset="-128"/>
                <a:ea typeface="UD デジタル 教科書体 NP-B" panose="02020700000000000000" pitchFamily="18" charset="-128"/>
              </a:rPr>
              <a:t>をクリックし、</a:t>
            </a:r>
          </a:p>
          <a:p>
            <a:pPr defTabSz="353372">
              <a:defRPr/>
            </a:pPr>
            <a:r>
              <a:rPr kumimoji="1" lang="en-US" altLang="ja-JP" sz="773" dirty="0">
                <a:solidFill>
                  <a:prstClr val="black"/>
                </a:solidFill>
                <a:latin typeface="UD デジタル 教科書体 NP-B" panose="02020700000000000000" pitchFamily="18" charset="-128"/>
                <a:ea typeface="UD デジタル 教科書体 NP-B" panose="02020700000000000000" pitchFamily="18" charset="-128"/>
              </a:rPr>
              <a:t>Zoom</a:t>
            </a:r>
            <a:r>
              <a:rPr kumimoji="1" lang="ja-JP" altLang="en-US" sz="773" dirty="0">
                <a:solidFill>
                  <a:prstClr val="black"/>
                </a:solidFill>
                <a:latin typeface="UD デジタル 教科書体 NP-B" panose="02020700000000000000" pitchFamily="18" charset="-128"/>
                <a:ea typeface="UD デジタル 教科書体 NP-B" panose="02020700000000000000" pitchFamily="18" charset="-128"/>
              </a:rPr>
              <a:t>画面へアクセスします。</a:t>
            </a:r>
          </a:p>
        </p:txBody>
      </p:sp>
      <p:sp>
        <p:nvSpPr>
          <p:cNvPr id="70" name="正方形/長方形 69">
            <a:extLst>
              <a:ext uri="{FF2B5EF4-FFF2-40B4-BE49-F238E27FC236}">
                <a16:creationId xmlns:a16="http://schemas.microsoft.com/office/drawing/2014/main" id="{1E6A0B67-DCF3-4603-8273-004168CE2991}"/>
              </a:ext>
            </a:extLst>
          </p:cNvPr>
          <p:cNvSpPr/>
          <p:nvPr/>
        </p:nvSpPr>
        <p:spPr>
          <a:xfrm>
            <a:off x="3319419" y="7005402"/>
            <a:ext cx="2871397" cy="226326"/>
          </a:xfrm>
          <a:prstGeom prst="rect">
            <a:avLst/>
          </a:prstGeom>
          <a:solidFill>
            <a:srgbClr val="0006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3372">
              <a:defRPr/>
            </a:pPr>
            <a:endParaRPr kumimoji="1" lang="ja-JP" altLang="en-US" sz="1391">
              <a:solidFill>
                <a:prstClr val="white"/>
              </a:solidFill>
              <a:latin typeface="UD デジタル 教科書体 NP-B" panose="02020700000000000000" pitchFamily="18" charset="-128"/>
              <a:ea typeface="UD デジタル 教科書体 NP-B" panose="02020700000000000000" pitchFamily="18" charset="-128"/>
            </a:endParaRPr>
          </a:p>
        </p:txBody>
      </p:sp>
      <p:sp>
        <p:nvSpPr>
          <p:cNvPr id="71" name="テキスト ボックス 70">
            <a:extLst>
              <a:ext uri="{FF2B5EF4-FFF2-40B4-BE49-F238E27FC236}">
                <a16:creationId xmlns:a16="http://schemas.microsoft.com/office/drawing/2014/main" id="{A5741D0B-3928-450C-B8D3-90DB7C6D622A}"/>
              </a:ext>
            </a:extLst>
          </p:cNvPr>
          <p:cNvSpPr txBox="1"/>
          <p:nvPr/>
        </p:nvSpPr>
        <p:spPr>
          <a:xfrm>
            <a:off x="3445135" y="6872003"/>
            <a:ext cx="2091198" cy="347596"/>
          </a:xfrm>
          <a:prstGeom prst="rect">
            <a:avLst/>
          </a:prstGeom>
          <a:noFill/>
        </p:spPr>
        <p:txBody>
          <a:bodyPr lIns="0" tIns="0" rIns="0" bIns="0">
            <a:spAutoFit/>
          </a:bodyPr>
          <a:lstStyle/>
          <a:p>
            <a:pPr defTabSz="353372">
              <a:lnSpc>
                <a:spcPts val="3169"/>
              </a:lnSpc>
              <a:defRPr/>
            </a:pPr>
            <a:r>
              <a:rPr kumimoji="1" lang="ja-JP" altLang="en-US" sz="1081" b="1" dirty="0">
                <a:solidFill>
                  <a:prstClr val="white"/>
                </a:solidFill>
                <a:latin typeface="UD デジタル 教科書体 NP-B" panose="02020700000000000000" pitchFamily="18" charset="-128"/>
                <a:ea typeface="UD デジタル 教科書体 NP-B" panose="02020700000000000000" pitchFamily="18" charset="-128"/>
              </a:rPr>
              <a:t>■事前登録後、当日参加する場合</a:t>
            </a:r>
            <a:endParaRPr kumimoji="1" lang="en-US" altLang="ja-JP" sz="1081" b="1" dirty="0">
              <a:solidFill>
                <a:prstClr val="white"/>
              </a:solidFill>
              <a:latin typeface="UD デジタル 教科書体 NP-B" panose="02020700000000000000" pitchFamily="18" charset="-128"/>
              <a:ea typeface="UD デジタル 教科書体 NP-B" panose="02020700000000000000" pitchFamily="18" charset="-128"/>
            </a:endParaRPr>
          </a:p>
        </p:txBody>
      </p:sp>
      <p:sp>
        <p:nvSpPr>
          <p:cNvPr id="72" name="テキスト ボックス 71">
            <a:extLst>
              <a:ext uri="{FF2B5EF4-FFF2-40B4-BE49-F238E27FC236}">
                <a16:creationId xmlns:a16="http://schemas.microsoft.com/office/drawing/2014/main" id="{7409AAC3-E473-495E-98A9-B6E0D01E3DFD}"/>
              </a:ext>
            </a:extLst>
          </p:cNvPr>
          <p:cNvSpPr txBox="1">
            <a:spLocks/>
          </p:cNvSpPr>
          <p:nvPr/>
        </p:nvSpPr>
        <p:spPr>
          <a:xfrm>
            <a:off x="3451225" y="7374073"/>
            <a:ext cx="2871397" cy="307441"/>
          </a:xfrm>
          <a:prstGeom prst="rect">
            <a:avLst/>
          </a:prstGeom>
          <a:noFill/>
          <a:ln>
            <a:noFill/>
          </a:ln>
        </p:spPr>
        <p:txBody>
          <a:bodyPr lIns="0" tIns="0" rIns="0" bIns="0" anchor="ctr"/>
          <a:lstStyle/>
          <a:p>
            <a:pPr defTabSz="353372">
              <a:defRPr/>
            </a:pPr>
            <a:r>
              <a:rPr kumimoji="1" lang="ja-JP" altLang="en-US" sz="773" dirty="0">
                <a:solidFill>
                  <a:prstClr val="black"/>
                </a:solidFill>
                <a:latin typeface="UD デジタル 教科書体 NP-B" panose="02020700000000000000" pitchFamily="18" charset="-128"/>
                <a:ea typeface="UD デジタル 教科書体 NP-B" panose="02020700000000000000" pitchFamily="18" charset="-128"/>
              </a:rPr>
              <a:t>ご登録のメールアドレスに、登録確認メールが届きます。</a:t>
            </a:r>
            <a:endParaRPr kumimoji="1" lang="en-US" altLang="ja-JP" sz="773" dirty="0">
              <a:solidFill>
                <a:prstClr val="black"/>
              </a:solidFill>
              <a:latin typeface="UD デジタル 教科書体 NP-B" panose="02020700000000000000" pitchFamily="18" charset="-128"/>
              <a:ea typeface="UD デジタル 教科書体 NP-B" panose="02020700000000000000" pitchFamily="18" charset="-128"/>
            </a:endParaRPr>
          </a:p>
          <a:p>
            <a:pPr defTabSz="353372">
              <a:defRPr/>
            </a:pPr>
            <a:r>
              <a:rPr kumimoji="1" lang="ja-JP" altLang="en-US" sz="773" dirty="0">
                <a:solidFill>
                  <a:prstClr val="black"/>
                </a:solidFill>
                <a:latin typeface="UD デジタル 教科書体 NP-B" panose="02020700000000000000" pitchFamily="18" charset="-128"/>
                <a:ea typeface="UD デジタル 教科書体 NP-B" panose="02020700000000000000" pitchFamily="18" charset="-128"/>
              </a:rPr>
              <a:t>（開催</a:t>
            </a:r>
            <a:r>
              <a:rPr kumimoji="1" lang="en-US" altLang="ja-JP" sz="773" dirty="0">
                <a:solidFill>
                  <a:prstClr val="black"/>
                </a:solidFill>
                <a:latin typeface="UD デジタル 教科書体 NP-B" panose="02020700000000000000" pitchFamily="18" charset="-128"/>
                <a:ea typeface="UD デジタル 教科書体 NP-B" panose="02020700000000000000" pitchFamily="18" charset="-128"/>
              </a:rPr>
              <a:t>1</a:t>
            </a:r>
            <a:r>
              <a:rPr kumimoji="1" lang="ja-JP" altLang="en-US" sz="773" dirty="0">
                <a:solidFill>
                  <a:prstClr val="black"/>
                </a:solidFill>
                <a:latin typeface="UD デジタル 教科書体 NP-B" panose="02020700000000000000" pitchFamily="18" charset="-128"/>
                <a:ea typeface="UD デジタル 教科書体 NP-B" panose="02020700000000000000" pitchFamily="18" charset="-128"/>
              </a:rPr>
              <a:t>日前と</a:t>
            </a:r>
            <a:r>
              <a:rPr kumimoji="1" lang="en-US" altLang="ja-JP" sz="773" dirty="0">
                <a:solidFill>
                  <a:prstClr val="black"/>
                </a:solidFill>
                <a:latin typeface="UD デジタル 教科書体 NP-B" panose="02020700000000000000" pitchFamily="18" charset="-128"/>
                <a:ea typeface="UD デジタル 教科書体 NP-B" panose="02020700000000000000" pitchFamily="18" charset="-128"/>
              </a:rPr>
              <a:t>1</a:t>
            </a:r>
            <a:r>
              <a:rPr kumimoji="1" lang="ja-JP" altLang="en-US" sz="773" dirty="0">
                <a:solidFill>
                  <a:prstClr val="black"/>
                </a:solidFill>
                <a:latin typeface="UD デジタル 教科書体 NP-B" panose="02020700000000000000" pitchFamily="18" charset="-128"/>
                <a:ea typeface="UD デジタル 教科書体 NP-B" panose="02020700000000000000" pitchFamily="18" charset="-128"/>
              </a:rPr>
              <a:t>時間前にリマインドメールをお送りします）</a:t>
            </a:r>
          </a:p>
          <a:p>
            <a:pPr defTabSz="353372">
              <a:defRPr/>
            </a:pPr>
            <a:r>
              <a:rPr kumimoji="1" lang="ja-JP" altLang="en-US" sz="773" dirty="0">
                <a:solidFill>
                  <a:prstClr val="black"/>
                </a:solidFill>
                <a:latin typeface="UD デジタル 教科書体 NP-B" panose="02020700000000000000" pitchFamily="18" charset="-128"/>
                <a:ea typeface="UD デジタル 教科書体 NP-B" panose="02020700000000000000" pitchFamily="18" charset="-128"/>
              </a:rPr>
              <a:t>　メール本文中の</a:t>
            </a:r>
            <a:r>
              <a:rPr kumimoji="1" lang="en-US" altLang="ja-JP" sz="773" dirty="0">
                <a:solidFill>
                  <a:prstClr val="black"/>
                </a:solidFill>
                <a:latin typeface="UD デジタル 教科書体 NP-B" panose="02020700000000000000" pitchFamily="18" charset="-128"/>
                <a:ea typeface="UD デジタル 教科書体 NP-B" panose="02020700000000000000" pitchFamily="18" charset="-128"/>
              </a:rPr>
              <a:t>『</a:t>
            </a:r>
            <a:r>
              <a:rPr kumimoji="1" lang="ja-JP" altLang="en-US" sz="773" dirty="0">
                <a:solidFill>
                  <a:srgbClr val="0000FF"/>
                </a:solidFill>
                <a:latin typeface="UD デジタル 教科書体 NP-B" panose="02020700000000000000" pitchFamily="18" charset="-128"/>
                <a:ea typeface="UD デジタル 教科書体 NP-B" panose="02020700000000000000" pitchFamily="18" charset="-128"/>
              </a:rPr>
              <a:t>ここをクリックして参加</a:t>
            </a:r>
            <a:r>
              <a:rPr kumimoji="1" lang="en-US" altLang="ja-JP" sz="773" dirty="0">
                <a:solidFill>
                  <a:prstClr val="black"/>
                </a:solidFill>
                <a:latin typeface="UD デジタル 教科書体 NP-B" panose="02020700000000000000" pitchFamily="18" charset="-128"/>
                <a:ea typeface="UD デジタル 教科書体 NP-B" panose="02020700000000000000" pitchFamily="18" charset="-128"/>
              </a:rPr>
              <a:t>』</a:t>
            </a:r>
            <a:r>
              <a:rPr kumimoji="1" lang="ja-JP" altLang="en-US" sz="773" dirty="0">
                <a:solidFill>
                  <a:prstClr val="black"/>
                </a:solidFill>
                <a:latin typeface="UD デジタル 教科書体 NP-B" panose="02020700000000000000" pitchFamily="18" charset="-128"/>
                <a:ea typeface="UD デジタル 教科書体 NP-B" panose="02020700000000000000" pitchFamily="18" charset="-128"/>
              </a:rPr>
              <a:t>をクリックし、　</a:t>
            </a:r>
            <a:endParaRPr kumimoji="1" lang="en-US" altLang="ja-JP" sz="773" dirty="0">
              <a:solidFill>
                <a:prstClr val="black"/>
              </a:solidFill>
              <a:latin typeface="UD デジタル 教科書体 NP-B" panose="02020700000000000000" pitchFamily="18" charset="-128"/>
              <a:ea typeface="UD デジタル 教科書体 NP-B" panose="02020700000000000000" pitchFamily="18" charset="-128"/>
            </a:endParaRPr>
          </a:p>
          <a:p>
            <a:pPr defTabSz="353372">
              <a:defRPr/>
            </a:pPr>
            <a:r>
              <a:rPr kumimoji="1" lang="ja-JP" altLang="en-US" sz="773" dirty="0">
                <a:solidFill>
                  <a:prstClr val="black"/>
                </a:solidFill>
                <a:latin typeface="UD デジタル 教科書体 NP-B" panose="02020700000000000000" pitchFamily="18" charset="-128"/>
                <a:ea typeface="UD デジタル 教科書体 NP-B" panose="02020700000000000000" pitchFamily="18" charset="-128"/>
              </a:rPr>
              <a:t>　</a:t>
            </a:r>
            <a:r>
              <a:rPr kumimoji="1" lang="en-US" altLang="ja-JP" sz="773" dirty="0">
                <a:solidFill>
                  <a:prstClr val="black"/>
                </a:solidFill>
                <a:latin typeface="UD デジタル 教科書体 NP-B" panose="02020700000000000000" pitchFamily="18" charset="-128"/>
                <a:ea typeface="UD デジタル 教科書体 NP-B" panose="02020700000000000000" pitchFamily="18" charset="-128"/>
              </a:rPr>
              <a:t>Zoom</a:t>
            </a:r>
            <a:r>
              <a:rPr kumimoji="1" lang="ja-JP" altLang="en-US" sz="773" dirty="0">
                <a:solidFill>
                  <a:prstClr val="black"/>
                </a:solidFill>
                <a:latin typeface="UD デジタル 教科書体 NP-B" panose="02020700000000000000" pitchFamily="18" charset="-128"/>
                <a:ea typeface="UD デジタル 教科書体 NP-B" panose="02020700000000000000" pitchFamily="18" charset="-128"/>
              </a:rPr>
              <a:t>画面へアクセスします。</a:t>
            </a:r>
          </a:p>
        </p:txBody>
      </p:sp>
      <p:sp>
        <p:nvSpPr>
          <p:cNvPr id="73" name="角丸四角形 106">
            <a:extLst>
              <a:ext uri="{FF2B5EF4-FFF2-40B4-BE49-F238E27FC236}">
                <a16:creationId xmlns:a16="http://schemas.microsoft.com/office/drawing/2014/main" id="{F172B109-C532-41E3-8F89-AA0A493732B3}"/>
              </a:ext>
            </a:extLst>
          </p:cNvPr>
          <p:cNvSpPr/>
          <p:nvPr/>
        </p:nvSpPr>
        <p:spPr>
          <a:xfrm>
            <a:off x="607803" y="7868272"/>
            <a:ext cx="2610194" cy="270912"/>
          </a:xfrm>
          <a:prstGeom prst="roundRect">
            <a:avLst/>
          </a:prstGeom>
          <a:solidFill>
            <a:srgbClr val="0006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3372">
              <a:defRPr/>
            </a:pPr>
            <a:endParaRPr kumimoji="1" lang="ja-JP" altLang="en-US" sz="1391">
              <a:solidFill>
                <a:prstClr val="white"/>
              </a:solidFill>
              <a:latin typeface="UD デジタル 教科書体 NP-B" panose="02020700000000000000" pitchFamily="18" charset="-128"/>
              <a:ea typeface="UD デジタル 教科書体 NP-B" panose="02020700000000000000" pitchFamily="18" charset="-128"/>
            </a:endParaRPr>
          </a:p>
        </p:txBody>
      </p:sp>
      <p:sp>
        <p:nvSpPr>
          <p:cNvPr id="74" name="テキスト ボックス 73">
            <a:extLst>
              <a:ext uri="{FF2B5EF4-FFF2-40B4-BE49-F238E27FC236}">
                <a16:creationId xmlns:a16="http://schemas.microsoft.com/office/drawing/2014/main" id="{7D8E61AF-1380-4F58-834F-4AD2E36A9A8F}"/>
              </a:ext>
            </a:extLst>
          </p:cNvPr>
          <p:cNvSpPr txBox="1"/>
          <p:nvPr/>
        </p:nvSpPr>
        <p:spPr>
          <a:xfrm>
            <a:off x="773700" y="7749109"/>
            <a:ext cx="2384939" cy="347596"/>
          </a:xfrm>
          <a:prstGeom prst="rect">
            <a:avLst/>
          </a:prstGeom>
          <a:noFill/>
        </p:spPr>
        <p:txBody>
          <a:bodyPr lIns="0" tIns="0" rIns="0" bIns="0">
            <a:spAutoFit/>
          </a:bodyPr>
          <a:lstStyle/>
          <a:p>
            <a:pPr defTabSz="353372">
              <a:lnSpc>
                <a:spcPts val="3169"/>
              </a:lnSpc>
              <a:defRPr/>
            </a:pPr>
            <a:r>
              <a:rPr kumimoji="1" lang="ja-JP" altLang="en-US" sz="1081" b="1" dirty="0">
                <a:solidFill>
                  <a:prstClr val="white"/>
                </a:solidFill>
                <a:latin typeface="UD デジタル 教科書体 NP-B" panose="02020700000000000000" pitchFamily="18" charset="-128"/>
                <a:ea typeface="UD デジタル 教科書体 NP-B" panose="02020700000000000000" pitchFamily="18" charset="-128"/>
              </a:rPr>
              <a:t>手順④ 当日の待機画面</a:t>
            </a:r>
            <a:endParaRPr kumimoji="1" lang="en-US" altLang="ja-JP" sz="1081" b="1" dirty="0">
              <a:solidFill>
                <a:prstClr val="white"/>
              </a:solidFill>
              <a:latin typeface="UD デジタル 教科書体 NP-B" panose="02020700000000000000" pitchFamily="18" charset="-128"/>
              <a:ea typeface="UD デジタル 教科書体 NP-B" panose="02020700000000000000" pitchFamily="18" charset="-128"/>
            </a:endParaRPr>
          </a:p>
        </p:txBody>
      </p:sp>
      <p:grpSp>
        <p:nvGrpSpPr>
          <p:cNvPr id="75" name="グループ化 20">
            <a:extLst>
              <a:ext uri="{FF2B5EF4-FFF2-40B4-BE49-F238E27FC236}">
                <a16:creationId xmlns:a16="http://schemas.microsoft.com/office/drawing/2014/main" id="{9B6E10E5-E4A5-4AFE-8C42-535BE0D38FE6}"/>
              </a:ext>
            </a:extLst>
          </p:cNvPr>
          <p:cNvGrpSpPr>
            <a:grpSpLocks/>
          </p:cNvGrpSpPr>
          <p:nvPr/>
        </p:nvGrpSpPr>
        <p:grpSpPr bwMode="auto">
          <a:xfrm>
            <a:off x="1052221" y="8167654"/>
            <a:ext cx="1573726" cy="998417"/>
            <a:chOff x="267139" y="5193257"/>
            <a:chExt cx="4838700" cy="3067050"/>
          </a:xfrm>
        </p:grpSpPr>
        <p:pic>
          <p:nvPicPr>
            <p:cNvPr id="76" name="Picture 2" descr="Zoom Webinar での視聴方法 – 第143回日本薬理学会関東部会">
              <a:extLst>
                <a:ext uri="{FF2B5EF4-FFF2-40B4-BE49-F238E27FC236}">
                  <a16:creationId xmlns:a16="http://schemas.microsoft.com/office/drawing/2014/main" id="{AA72D488-6D89-4EF9-AC28-A026DEB5D4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139" y="5193257"/>
              <a:ext cx="48387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テキスト ボックス 76">
              <a:extLst>
                <a:ext uri="{FF2B5EF4-FFF2-40B4-BE49-F238E27FC236}">
                  <a16:creationId xmlns:a16="http://schemas.microsoft.com/office/drawing/2014/main" id="{FEAEC522-8567-467E-BFC5-18F4E692319C}"/>
                </a:ext>
              </a:extLst>
            </p:cNvPr>
            <p:cNvSpPr txBox="1">
              <a:spLocks/>
            </p:cNvSpPr>
            <p:nvPr/>
          </p:nvSpPr>
          <p:spPr>
            <a:xfrm>
              <a:off x="2054744" y="6329373"/>
              <a:ext cx="1553625" cy="289874"/>
            </a:xfrm>
            <a:prstGeom prst="rect">
              <a:avLst/>
            </a:prstGeom>
            <a:solidFill>
              <a:schemeClr val="bg1"/>
            </a:solidFill>
            <a:ln>
              <a:noFill/>
            </a:ln>
          </p:spPr>
          <p:txBody>
            <a:bodyPr lIns="0" tIns="0" rIns="0" bIns="0" anchor="ctr"/>
            <a:lstStyle/>
            <a:p>
              <a:pPr defTabSz="353372">
                <a:defRPr/>
              </a:pPr>
              <a:r>
                <a:rPr kumimoji="1" lang="ja-JP" altLang="en-US" sz="309" b="1" dirty="0">
                  <a:solidFill>
                    <a:prstClr val="white">
                      <a:lumMod val="50000"/>
                    </a:prstClr>
                  </a:solidFill>
                  <a:latin typeface="UD デジタル 教科書体 NP-B" panose="02020700000000000000" pitchFamily="18" charset="-128"/>
                  <a:ea typeface="UD デジタル 教科書体 NP-B" panose="02020700000000000000" pitchFamily="18" charset="-128"/>
                </a:rPr>
                <a:t>開始日時：</a:t>
              </a:r>
              <a:r>
                <a:rPr kumimoji="1" lang="en-US" altLang="ja-JP" sz="309" b="1" dirty="0">
                  <a:solidFill>
                    <a:prstClr val="white">
                      <a:lumMod val="50000"/>
                    </a:prstClr>
                  </a:solidFill>
                  <a:latin typeface="UD デジタル 教科書体 NP-B" panose="02020700000000000000" pitchFamily="18" charset="-128"/>
                  <a:ea typeface="UD デジタル 教科書体 NP-B" panose="02020700000000000000" pitchFamily="18" charset="-128"/>
                </a:rPr>
                <a:t>7</a:t>
              </a:r>
              <a:r>
                <a:rPr kumimoji="1" lang="ja-JP" altLang="en-US" sz="309" b="1" dirty="0">
                  <a:solidFill>
                    <a:prstClr val="white">
                      <a:lumMod val="50000"/>
                    </a:prstClr>
                  </a:solidFill>
                  <a:latin typeface="UD デジタル 教科書体 NP-B" panose="02020700000000000000" pitchFamily="18" charset="-128"/>
                  <a:ea typeface="UD デジタル 教科書体 NP-B" panose="02020700000000000000" pitchFamily="18" charset="-128"/>
                </a:rPr>
                <a:t>：</a:t>
              </a:r>
              <a:r>
                <a:rPr kumimoji="1" lang="en-US" altLang="ja-JP" sz="309" b="1" dirty="0">
                  <a:solidFill>
                    <a:prstClr val="white">
                      <a:lumMod val="50000"/>
                    </a:prstClr>
                  </a:solidFill>
                  <a:latin typeface="UD デジタル 教科書体 NP-B" panose="02020700000000000000" pitchFamily="18" charset="-128"/>
                  <a:ea typeface="UD デジタル 教科書体 NP-B" panose="02020700000000000000" pitchFamily="18" charset="-128"/>
                </a:rPr>
                <a:t>00PM</a:t>
              </a:r>
              <a:endParaRPr kumimoji="1" lang="ja-JP" altLang="en-US" sz="309" b="1" dirty="0">
                <a:solidFill>
                  <a:prstClr val="white">
                    <a:lumMod val="50000"/>
                  </a:prstClr>
                </a:solidFill>
                <a:latin typeface="UD デジタル 教科書体 NP-B" panose="02020700000000000000" pitchFamily="18" charset="-128"/>
                <a:ea typeface="UD デジタル 教科書体 NP-B" panose="02020700000000000000" pitchFamily="18" charset="-128"/>
              </a:endParaRPr>
            </a:p>
          </p:txBody>
        </p:sp>
        <p:sp>
          <p:nvSpPr>
            <p:cNvPr id="78" name="テキスト ボックス 77">
              <a:extLst>
                <a:ext uri="{FF2B5EF4-FFF2-40B4-BE49-F238E27FC236}">
                  <a16:creationId xmlns:a16="http://schemas.microsoft.com/office/drawing/2014/main" id="{BDFB051D-F759-4E4C-872D-4715A1AC0CE2}"/>
                </a:ext>
              </a:extLst>
            </p:cNvPr>
            <p:cNvSpPr txBox="1">
              <a:spLocks/>
            </p:cNvSpPr>
            <p:nvPr/>
          </p:nvSpPr>
          <p:spPr>
            <a:xfrm>
              <a:off x="2026666" y="6726782"/>
              <a:ext cx="1530229" cy="289874"/>
            </a:xfrm>
            <a:prstGeom prst="rect">
              <a:avLst/>
            </a:prstGeom>
            <a:solidFill>
              <a:schemeClr val="bg1"/>
            </a:solidFill>
            <a:ln>
              <a:noFill/>
            </a:ln>
          </p:spPr>
          <p:txBody>
            <a:bodyPr lIns="0" tIns="0" rIns="0" bIns="0" anchor="ctr"/>
            <a:lstStyle/>
            <a:p>
              <a:pPr defTabSz="353372">
                <a:defRPr/>
              </a:pPr>
              <a:r>
                <a:rPr kumimoji="1" lang="en-US" altLang="ja-JP" sz="309" b="1" dirty="0">
                  <a:solidFill>
                    <a:prstClr val="white">
                      <a:lumMod val="50000"/>
                    </a:prstClr>
                  </a:solidFill>
                  <a:latin typeface="UD デジタル 教科書体 NP-B" panose="02020700000000000000" pitchFamily="18" charset="-128"/>
                  <a:ea typeface="UD デジタル 教科書体 NP-B" panose="02020700000000000000" pitchFamily="18" charset="-128"/>
                </a:rPr>
                <a:t>【Web</a:t>
              </a:r>
              <a:r>
                <a:rPr kumimoji="1" lang="ja-JP" altLang="en-US" sz="309" b="1" dirty="0">
                  <a:solidFill>
                    <a:prstClr val="white">
                      <a:lumMod val="50000"/>
                    </a:prstClr>
                  </a:solidFill>
                  <a:latin typeface="UD デジタル 教科書体 NP-B" panose="02020700000000000000" pitchFamily="18" charset="-128"/>
                  <a:ea typeface="UD デジタル 教科書体 NP-B" panose="02020700000000000000" pitchFamily="18" charset="-128"/>
                </a:rPr>
                <a:t>セミナーシリーズ第</a:t>
              </a:r>
              <a:r>
                <a:rPr kumimoji="1" lang="en-US" altLang="ja-JP" sz="309" b="1" dirty="0">
                  <a:solidFill>
                    <a:prstClr val="white">
                      <a:lumMod val="50000"/>
                    </a:prstClr>
                  </a:solidFill>
                  <a:latin typeface="UD デジタル 教科書体 NP-B" panose="02020700000000000000" pitchFamily="18" charset="-128"/>
                  <a:ea typeface="UD デジタル 教科書体 NP-B" panose="02020700000000000000" pitchFamily="18" charset="-128"/>
                </a:rPr>
                <a:t>2</a:t>
              </a:r>
              <a:r>
                <a:rPr kumimoji="1" lang="ja-JP" altLang="en-US" sz="309" b="1" dirty="0">
                  <a:solidFill>
                    <a:prstClr val="white">
                      <a:lumMod val="50000"/>
                    </a:prstClr>
                  </a:solidFill>
                  <a:latin typeface="UD デジタル 教科書体 NP-B" panose="02020700000000000000" pitchFamily="18" charset="-128"/>
                  <a:ea typeface="UD デジタル 教科書体 NP-B" panose="02020700000000000000" pitchFamily="18" charset="-128"/>
                </a:rPr>
                <a:t>弾</a:t>
              </a:r>
              <a:r>
                <a:rPr kumimoji="1" lang="en-US" altLang="ja-JP" sz="309" b="1" dirty="0">
                  <a:solidFill>
                    <a:prstClr val="white">
                      <a:lumMod val="50000"/>
                    </a:prstClr>
                  </a:solidFill>
                  <a:latin typeface="UD デジタル 教科書体 NP-B" panose="02020700000000000000" pitchFamily="18" charset="-128"/>
                  <a:ea typeface="UD デジタル 教科書体 NP-B" panose="02020700000000000000" pitchFamily="18" charset="-128"/>
                </a:rPr>
                <a:t>】FGF23</a:t>
              </a:r>
              <a:r>
                <a:rPr kumimoji="1" lang="ja-JP" altLang="en-US" sz="309" b="1" dirty="0">
                  <a:solidFill>
                    <a:prstClr val="white">
                      <a:lumMod val="50000"/>
                    </a:prstClr>
                  </a:solidFill>
                  <a:latin typeface="UD デジタル 教科書体 NP-B" panose="02020700000000000000" pitchFamily="18" charset="-128"/>
                  <a:ea typeface="UD デジタル 教科書体 NP-B" panose="02020700000000000000" pitchFamily="18" charset="-128"/>
                </a:rPr>
                <a:t>関連疾患を考える会</a:t>
              </a:r>
            </a:p>
          </p:txBody>
        </p:sp>
      </p:grpSp>
      <p:sp>
        <p:nvSpPr>
          <p:cNvPr id="79" name="テキスト ボックス 78">
            <a:extLst>
              <a:ext uri="{FF2B5EF4-FFF2-40B4-BE49-F238E27FC236}">
                <a16:creationId xmlns:a16="http://schemas.microsoft.com/office/drawing/2014/main" id="{6F1B35DC-2144-4C2C-B41F-9DE5C8CFB372}"/>
              </a:ext>
            </a:extLst>
          </p:cNvPr>
          <p:cNvSpPr txBox="1">
            <a:spLocks/>
          </p:cNvSpPr>
          <p:nvPr/>
        </p:nvSpPr>
        <p:spPr>
          <a:xfrm>
            <a:off x="1052221" y="9223907"/>
            <a:ext cx="1929868" cy="229818"/>
          </a:xfrm>
          <a:prstGeom prst="rect">
            <a:avLst/>
          </a:prstGeom>
          <a:noFill/>
          <a:ln>
            <a:noFill/>
          </a:ln>
        </p:spPr>
        <p:txBody>
          <a:bodyPr lIns="0" tIns="0" rIns="0" bIns="0" anchor="ctr"/>
          <a:lstStyle/>
          <a:p>
            <a:pPr defTabSz="353372">
              <a:defRPr/>
            </a:pPr>
            <a:r>
              <a:rPr kumimoji="1" lang="ja-JP" altLang="en-US" sz="773" dirty="0">
                <a:solidFill>
                  <a:prstClr val="black"/>
                </a:solidFill>
                <a:latin typeface="UD デジタル 教科書体 NP-B" panose="02020700000000000000" pitchFamily="18" charset="-128"/>
                <a:ea typeface="UD デジタル 教科書体 NP-B" panose="02020700000000000000" pitchFamily="18" charset="-128"/>
              </a:rPr>
              <a:t>ホストがウェビナーを開始すると、</a:t>
            </a:r>
          </a:p>
          <a:p>
            <a:pPr defTabSz="353372">
              <a:defRPr/>
            </a:pPr>
            <a:r>
              <a:rPr kumimoji="1" lang="ja-JP" altLang="en-US" sz="773" dirty="0">
                <a:solidFill>
                  <a:prstClr val="black"/>
                </a:solidFill>
                <a:latin typeface="UD デジタル 教科書体 NP-B" panose="02020700000000000000" pitchFamily="18" charset="-128"/>
                <a:ea typeface="UD デジタル 教科書体 NP-B" panose="02020700000000000000" pitchFamily="18" charset="-128"/>
              </a:rPr>
              <a:t>自動でミーティング画面に移行されます。</a:t>
            </a:r>
          </a:p>
        </p:txBody>
      </p:sp>
      <p:sp>
        <p:nvSpPr>
          <p:cNvPr id="80" name="角丸四角形 111">
            <a:extLst>
              <a:ext uri="{FF2B5EF4-FFF2-40B4-BE49-F238E27FC236}">
                <a16:creationId xmlns:a16="http://schemas.microsoft.com/office/drawing/2014/main" id="{87A58A60-5DD3-4360-A162-F5CE58B1F7A1}"/>
              </a:ext>
            </a:extLst>
          </p:cNvPr>
          <p:cNvSpPr/>
          <p:nvPr/>
        </p:nvSpPr>
        <p:spPr>
          <a:xfrm>
            <a:off x="3301705" y="7868272"/>
            <a:ext cx="2917505" cy="270912"/>
          </a:xfrm>
          <a:prstGeom prst="roundRect">
            <a:avLst/>
          </a:prstGeom>
          <a:solidFill>
            <a:srgbClr val="0006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3372">
              <a:defRPr/>
            </a:pPr>
            <a:endParaRPr kumimoji="1" lang="ja-JP" altLang="en-US" sz="1391">
              <a:solidFill>
                <a:prstClr val="white"/>
              </a:solidFill>
              <a:latin typeface="UD デジタル 教科書体 NP-B" panose="02020700000000000000" pitchFamily="18" charset="-128"/>
              <a:ea typeface="UD デジタル 教科書体 NP-B" panose="02020700000000000000" pitchFamily="18" charset="-128"/>
            </a:endParaRPr>
          </a:p>
        </p:txBody>
      </p:sp>
      <p:sp>
        <p:nvSpPr>
          <p:cNvPr id="81" name="テキスト ボックス 80">
            <a:extLst>
              <a:ext uri="{FF2B5EF4-FFF2-40B4-BE49-F238E27FC236}">
                <a16:creationId xmlns:a16="http://schemas.microsoft.com/office/drawing/2014/main" id="{858D7DE1-037F-4E2B-813A-D455D1092628}"/>
              </a:ext>
            </a:extLst>
          </p:cNvPr>
          <p:cNvSpPr txBox="1"/>
          <p:nvPr/>
        </p:nvSpPr>
        <p:spPr>
          <a:xfrm>
            <a:off x="3467600" y="7759763"/>
            <a:ext cx="2610194" cy="347596"/>
          </a:xfrm>
          <a:prstGeom prst="rect">
            <a:avLst/>
          </a:prstGeom>
          <a:noFill/>
        </p:spPr>
        <p:txBody>
          <a:bodyPr wrap="square" lIns="0" tIns="0" rIns="0" bIns="0">
            <a:spAutoFit/>
          </a:bodyPr>
          <a:lstStyle/>
          <a:p>
            <a:pPr defTabSz="353372">
              <a:lnSpc>
                <a:spcPts val="3169"/>
              </a:lnSpc>
              <a:defRPr/>
            </a:pPr>
            <a:r>
              <a:rPr kumimoji="1" lang="ja-JP" altLang="en-US" sz="1081" b="1" dirty="0">
                <a:solidFill>
                  <a:prstClr val="white"/>
                </a:solidFill>
                <a:latin typeface="UD デジタル 教科書体 NP-B" panose="02020700000000000000" pitchFamily="18" charset="-128"/>
                <a:ea typeface="UD デジタル 教科書体 NP-B" panose="02020700000000000000" pitchFamily="18" charset="-128"/>
              </a:rPr>
              <a:t>手順④ </a:t>
            </a:r>
            <a:r>
              <a:rPr kumimoji="1" lang="en-US" altLang="ja-JP" sz="1081" b="1" dirty="0">
                <a:solidFill>
                  <a:prstClr val="white"/>
                </a:solidFill>
                <a:latin typeface="UD デジタル 教科書体 NP-B" panose="02020700000000000000" pitchFamily="18" charset="-128"/>
                <a:ea typeface="UD デジタル 教科書体 NP-B" panose="02020700000000000000" pitchFamily="18" charset="-128"/>
              </a:rPr>
              <a:t>Zoom</a:t>
            </a:r>
            <a:r>
              <a:rPr kumimoji="1" lang="ja-JP" altLang="en-US" sz="1081" b="1" dirty="0">
                <a:solidFill>
                  <a:prstClr val="white"/>
                </a:solidFill>
                <a:latin typeface="UD デジタル 教科書体 NP-B" panose="02020700000000000000" pitchFamily="18" charset="-128"/>
                <a:ea typeface="UD デジタル 教科書体 NP-B" panose="02020700000000000000" pitchFamily="18" charset="-128"/>
              </a:rPr>
              <a:t>未インストールの場合</a:t>
            </a:r>
            <a:endParaRPr kumimoji="1" lang="en-US" altLang="ja-JP" sz="1081" b="1" dirty="0">
              <a:solidFill>
                <a:prstClr val="white"/>
              </a:solidFill>
              <a:latin typeface="UD デジタル 教科書体 NP-B" panose="02020700000000000000" pitchFamily="18" charset="-128"/>
              <a:ea typeface="UD デジタル 教科書体 NP-B" panose="02020700000000000000" pitchFamily="18" charset="-128"/>
            </a:endParaRPr>
          </a:p>
        </p:txBody>
      </p:sp>
      <p:sp>
        <p:nvSpPr>
          <p:cNvPr id="82" name="テキスト ボックス 81">
            <a:extLst>
              <a:ext uri="{FF2B5EF4-FFF2-40B4-BE49-F238E27FC236}">
                <a16:creationId xmlns:a16="http://schemas.microsoft.com/office/drawing/2014/main" id="{DE2177A8-3C13-4AC1-A0B3-E929A11A1EAF}"/>
              </a:ext>
            </a:extLst>
          </p:cNvPr>
          <p:cNvSpPr txBox="1">
            <a:spLocks/>
          </p:cNvSpPr>
          <p:nvPr/>
        </p:nvSpPr>
        <p:spPr>
          <a:xfrm>
            <a:off x="3324535" y="8516187"/>
            <a:ext cx="1928347" cy="795407"/>
          </a:xfrm>
          <a:prstGeom prst="rect">
            <a:avLst/>
          </a:prstGeom>
          <a:noFill/>
          <a:ln>
            <a:noFill/>
          </a:ln>
        </p:spPr>
        <p:txBody>
          <a:bodyPr lIns="0" tIns="0" rIns="0" bIns="0" anchor="ctr"/>
          <a:lstStyle/>
          <a:p>
            <a:pPr defTabSz="353372">
              <a:defRPr/>
            </a:pPr>
            <a:r>
              <a:rPr kumimoji="1" lang="ja-JP" altLang="en-US" sz="773" dirty="0">
                <a:solidFill>
                  <a:prstClr val="black"/>
                </a:solidFill>
                <a:latin typeface="UD デジタル 教科書体 NP-B" panose="02020700000000000000" pitchFamily="18" charset="-128"/>
                <a:ea typeface="UD デジタル 教科書体 NP-B" panose="02020700000000000000" pitchFamily="18" charset="-128"/>
              </a:rPr>
              <a:t>右記のような画面が</a:t>
            </a:r>
            <a:endParaRPr kumimoji="1" lang="en-US" altLang="ja-JP" sz="773" dirty="0">
              <a:solidFill>
                <a:prstClr val="black"/>
              </a:solidFill>
              <a:latin typeface="UD デジタル 教科書体 NP-B" panose="02020700000000000000" pitchFamily="18" charset="-128"/>
              <a:ea typeface="UD デジタル 教科書体 NP-B" panose="02020700000000000000" pitchFamily="18" charset="-128"/>
            </a:endParaRPr>
          </a:p>
          <a:p>
            <a:pPr defTabSz="353372">
              <a:defRPr/>
            </a:pPr>
            <a:r>
              <a:rPr kumimoji="1" lang="ja-JP" altLang="en-US" sz="773" dirty="0">
                <a:solidFill>
                  <a:prstClr val="black"/>
                </a:solidFill>
                <a:latin typeface="UD デジタル 教科書体 NP-B" panose="02020700000000000000" pitchFamily="18" charset="-128"/>
                <a:ea typeface="UD デジタル 教科書体 NP-B" panose="02020700000000000000" pitchFamily="18" charset="-128"/>
              </a:rPr>
              <a:t>表示され、</a:t>
            </a:r>
            <a:r>
              <a:rPr kumimoji="1" lang="en-US" altLang="ja-JP" sz="773" dirty="0">
                <a:solidFill>
                  <a:prstClr val="black"/>
                </a:solidFill>
                <a:latin typeface="UD デジタル 教科書体 NP-B" panose="02020700000000000000" pitchFamily="18" charset="-128"/>
                <a:ea typeface="UD デジタル 教科書体 NP-B" panose="02020700000000000000" pitchFamily="18" charset="-128"/>
              </a:rPr>
              <a:t>ZOOM </a:t>
            </a:r>
            <a:r>
              <a:rPr kumimoji="1" lang="ja-JP" altLang="en-US" sz="773" dirty="0">
                <a:solidFill>
                  <a:prstClr val="black"/>
                </a:solidFill>
                <a:latin typeface="UD デジタル 教科書体 NP-B" panose="02020700000000000000" pitchFamily="18" charset="-128"/>
                <a:ea typeface="UD デジタル 教科書体 NP-B" panose="02020700000000000000" pitchFamily="18" charset="-128"/>
              </a:rPr>
              <a:t>の</a:t>
            </a:r>
            <a:endParaRPr kumimoji="1" lang="en-US" altLang="ja-JP" sz="773" dirty="0">
              <a:solidFill>
                <a:prstClr val="black"/>
              </a:solidFill>
              <a:latin typeface="UD デジタル 教科書体 NP-B" panose="02020700000000000000" pitchFamily="18" charset="-128"/>
              <a:ea typeface="UD デジタル 教科書体 NP-B" panose="02020700000000000000" pitchFamily="18" charset="-128"/>
            </a:endParaRPr>
          </a:p>
          <a:p>
            <a:pPr defTabSz="353372">
              <a:defRPr/>
            </a:pPr>
            <a:r>
              <a:rPr kumimoji="1" lang="ja-JP" altLang="en-US" sz="773" dirty="0">
                <a:solidFill>
                  <a:prstClr val="black"/>
                </a:solidFill>
                <a:latin typeface="UD デジタル 教科書体 NP-B" panose="02020700000000000000" pitchFamily="18" charset="-128"/>
                <a:ea typeface="UD デジタル 教科書体 NP-B" panose="02020700000000000000" pitchFamily="18" charset="-128"/>
              </a:rPr>
              <a:t>ダウンロード待機状態に</a:t>
            </a:r>
            <a:endParaRPr kumimoji="1" lang="en-US" altLang="ja-JP" sz="773" dirty="0">
              <a:solidFill>
                <a:prstClr val="black"/>
              </a:solidFill>
              <a:latin typeface="UD デジタル 教科書体 NP-B" panose="02020700000000000000" pitchFamily="18" charset="-128"/>
              <a:ea typeface="UD デジタル 教科書体 NP-B" panose="02020700000000000000" pitchFamily="18" charset="-128"/>
            </a:endParaRPr>
          </a:p>
          <a:p>
            <a:pPr defTabSz="353372">
              <a:defRPr/>
            </a:pPr>
            <a:r>
              <a:rPr kumimoji="1" lang="ja-JP" altLang="en-US" sz="773" dirty="0">
                <a:solidFill>
                  <a:prstClr val="black"/>
                </a:solidFill>
                <a:latin typeface="UD デジタル 教科書体 NP-B" panose="02020700000000000000" pitchFamily="18" charset="-128"/>
                <a:ea typeface="UD デジタル 教科書体 NP-B" panose="02020700000000000000" pitchFamily="18" charset="-128"/>
              </a:rPr>
              <a:t>なりますのでこちらを</a:t>
            </a:r>
            <a:endParaRPr kumimoji="1" lang="en-US" altLang="ja-JP" sz="773" dirty="0">
              <a:solidFill>
                <a:prstClr val="black"/>
              </a:solidFill>
              <a:latin typeface="UD デジタル 教科書体 NP-B" panose="02020700000000000000" pitchFamily="18" charset="-128"/>
              <a:ea typeface="UD デジタル 教科書体 NP-B" panose="02020700000000000000" pitchFamily="18" charset="-128"/>
            </a:endParaRPr>
          </a:p>
          <a:p>
            <a:pPr defTabSz="353372">
              <a:defRPr/>
            </a:pPr>
            <a:r>
              <a:rPr kumimoji="1" lang="ja-JP" altLang="en-US" sz="773" dirty="0">
                <a:solidFill>
                  <a:prstClr val="black"/>
                </a:solidFill>
                <a:latin typeface="UD デジタル 教科書体 NP-B" panose="02020700000000000000" pitchFamily="18" charset="-128"/>
                <a:ea typeface="UD デジタル 教科書体 NP-B" panose="02020700000000000000" pitchFamily="18" charset="-128"/>
              </a:rPr>
              <a:t>クリック後</a:t>
            </a:r>
            <a:r>
              <a:rPr kumimoji="1" lang="en-US" altLang="ja-JP" sz="773" dirty="0">
                <a:solidFill>
                  <a:prstClr val="black"/>
                </a:solidFill>
                <a:latin typeface="UD デジタル 教科書体 NP-B" panose="02020700000000000000" pitchFamily="18" charset="-128"/>
                <a:ea typeface="UD デジタル 教科書体 NP-B" panose="02020700000000000000" pitchFamily="18" charset="-128"/>
              </a:rPr>
              <a:t>【</a:t>
            </a:r>
            <a:r>
              <a:rPr kumimoji="1" lang="ja-JP" altLang="en-US" sz="773" dirty="0">
                <a:solidFill>
                  <a:prstClr val="black"/>
                </a:solidFill>
                <a:latin typeface="UD デジタル 教科書体 NP-B" panose="02020700000000000000" pitchFamily="18" charset="-128"/>
                <a:ea typeface="UD デジタル 教科書体 NP-B" panose="02020700000000000000" pitchFamily="18" charset="-128"/>
              </a:rPr>
              <a:t>開く</a:t>
            </a:r>
            <a:r>
              <a:rPr kumimoji="1" lang="en-US" altLang="ja-JP" sz="773" dirty="0">
                <a:solidFill>
                  <a:prstClr val="black"/>
                </a:solidFill>
                <a:latin typeface="UD デジタル 教科書体 NP-B" panose="02020700000000000000" pitchFamily="18" charset="-128"/>
                <a:ea typeface="UD デジタル 教科書体 NP-B" panose="02020700000000000000" pitchFamily="18" charset="-128"/>
              </a:rPr>
              <a:t>】</a:t>
            </a:r>
            <a:r>
              <a:rPr kumimoji="1" lang="ja-JP" altLang="en-US" sz="773" dirty="0">
                <a:solidFill>
                  <a:prstClr val="black"/>
                </a:solidFill>
                <a:latin typeface="UD デジタル 教科書体 NP-B" panose="02020700000000000000" pitchFamily="18" charset="-128"/>
                <a:ea typeface="UD デジタル 教科書体 NP-B" panose="02020700000000000000" pitchFamily="18" charset="-128"/>
              </a:rPr>
              <a:t>を選択</a:t>
            </a:r>
            <a:endParaRPr kumimoji="1" lang="en-US" altLang="ja-JP" sz="773" dirty="0">
              <a:solidFill>
                <a:prstClr val="black"/>
              </a:solidFill>
              <a:latin typeface="UD デジタル 教科書体 NP-B" panose="02020700000000000000" pitchFamily="18" charset="-128"/>
              <a:ea typeface="UD デジタル 教科書体 NP-B" panose="02020700000000000000" pitchFamily="18" charset="-128"/>
            </a:endParaRPr>
          </a:p>
          <a:p>
            <a:pPr defTabSz="353372">
              <a:defRPr/>
            </a:pPr>
            <a:r>
              <a:rPr kumimoji="1" lang="ja-JP" altLang="en-US" sz="773" dirty="0">
                <a:solidFill>
                  <a:prstClr val="black"/>
                </a:solidFill>
                <a:latin typeface="UD デジタル 教科書体 NP-B" panose="02020700000000000000" pitchFamily="18" charset="-128"/>
                <a:ea typeface="UD デジタル 教科書体 NP-B" panose="02020700000000000000" pitchFamily="18" charset="-128"/>
              </a:rPr>
              <a:t>ください。</a:t>
            </a:r>
            <a:endParaRPr kumimoji="1" lang="en-US" altLang="ja-JP" sz="773" dirty="0">
              <a:solidFill>
                <a:prstClr val="black"/>
              </a:solidFill>
              <a:latin typeface="UD デジタル 教科書体 NP-B" panose="02020700000000000000" pitchFamily="18" charset="-128"/>
              <a:ea typeface="UD デジタル 教科書体 NP-B" panose="02020700000000000000" pitchFamily="18" charset="-128"/>
            </a:endParaRPr>
          </a:p>
          <a:p>
            <a:pPr defTabSz="353372">
              <a:defRPr/>
            </a:pPr>
            <a:endParaRPr kumimoji="1" lang="en-US" altLang="ja-JP" sz="773" dirty="0">
              <a:solidFill>
                <a:prstClr val="black"/>
              </a:solidFill>
              <a:latin typeface="UD デジタル 教科書体 NP-B" panose="02020700000000000000" pitchFamily="18" charset="-128"/>
              <a:ea typeface="UD デジタル 教科書体 NP-B" panose="02020700000000000000" pitchFamily="18" charset="-128"/>
            </a:endParaRPr>
          </a:p>
          <a:p>
            <a:pPr defTabSz="353372">
              <a:defRPr/>
            </a:pPr>
            <a:endParaRPr kumimoji="1" lang="ja-JP" altLang="en-US" sz="773" dirty="0">
              <a:solidFill>
                <a:prstClr val="black"/>
              </a:solidFill>
              <a:latin typeface="UD デジタル 教科書体 NP-B" panose="02020700000000000000" pitchFamily="18" charset="-128"/>
              <a:ea typeface="UD デジタル 教科書体 NP-B" panose="02020700000000000000" pitchFamily="18" charset="-128"/>
            </a:endParaRPr>
          </a:p>
          <a:p>
            <a:pPr defTabSz="353372">
              <a:defRPr/>
            </a:pPr>
            <a:r>
              <a:rPr kumimoji="1" lang="ja-JP" altLang="en-US" sz="773" dirty="0">
                <a:solidFill>
                  <a:prstClr val="black"/>
                </a:solidFill>
                <a:latin typeface="UD デジタル 教科書体 NP-B" panose="02020700000000000000" pitchFamily="18" charset="-128"/>
                <a:ea typeface="UD デジタル 教科書体 NP-B" panose="02020700000000000000" pitchFamily="18" charset="-128"/>
              </a:rPr>
              <a:t>インストール後、待機画面が表示されます。</a:t>
            </a:r>
          </a:p>
          <a:p>
            <a:pPr defTabSz="353372">
              <a:defRPr/>
            </a:pPr>
            <a:r>
              <a:rPr kumimoji="1" lang="en-US" altLang="ja-JP" sz="773" dirty="0">
                <a:solidFill>
                  <a:prstClr val="black"/>
                </a:solidFill>
                <a:latin typeface="UD デジタル 教科書体 NP-B" panose="02020700000000000000" pitchFamily="18" charset="-128"/>
                <a:ea typeface="UD デジタル 教科書体 NP-B" panose="02020700000000000000" pitchFamily="18" charset="-128"/>
              </a:rPr>
              <a:t>※</a:t>
            </a:r>
            <a:r>
              <a:rPr kumimoji="1" lang="ja-JP" altLang="en-US" sz="773" dirty="0">
                <a:solidFill>
                  <a:prstClr val="black"/>
                </a:solidFill>
                <a:latin typeface="UD デジタル 教科書体 NP-B" panose="02020700000000000000" pitchFamily="18" charset="-128"/>
                <a:ea typeface="UD デジタル 教科書体 NP-B" panose="02020700000000000000" pitchFamily="18" charset="-128"/>
              </a:rPr>
              <a:t>ブラウザによって仕様が異なる場合がございます。</a:t>
            </a:r>
          </a:p>
        </p:txBody>
      </p:sp>
      <p:pic>
        <p:nvPicPr>
          <p:cNvPr id="83" name="Picture 4" descr="初めてZoomを使う方へ | WAnocoto -ワノコト-">
            <a:extLst>
              <a:ext uri="{FF2B5EF4-FFF2-40B4-BE49-F238E27FC236}">
                <a16:creationId xmlns:a16="http://schemas.microsoft.com/office/drawing/2014/main" id="{6948ABBA-4B74-4BC8-A604-B26EA01DFA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3899" t="8215" r="5096" b="5234"/>
          <a:stretch>
            <a:fillRect/>
          </a:stretch>
        </p:blipFill>
        <p:spPr bwMode="auto">
          <a:xfrm>
            <a:off x="4570907" y="8179828"/>
            <a:ext cx="1648302" cy="946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正方形/長方形 83">
            <a:extLst>
              <a:ext uri="{FF2B5EF4-FFF2-40B4-BE49-F238E27FC236}">
                <a16:creationId xmlns:a16="http://schemas.microsoft.com/office/drawing/2014/main" id="{3B59B9BC-158E-42A1-B5D9-3169FE079389}"/>
              </a:ext>
            </a:extLst>
          </p:cNvPr>
          <p:cNvSpPr/>
          <p:nvPr/>
        </p:nvSpPr>
        <p:spPr>
          <a:xfrm>
            <a:off x="1545342" y="8633380"/>
            <a:ext cx="589006" cy="173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16211">
              <a:defRPr/>
            </a:pPr>
            <a:endParaRPr kumimoji="1" lang="ja-JP" altLang="en-US" sz="1607">
              <a:solidFill>
                <a:prstClr val="white"/>
              </a:solidFill>
              <a:latin typeface="UD デジタル 教科書体 NP-B" panose="02020700000000000000" pitchFamily="18" charset="-128"/>
              <a:ea typeface="UD デジタル 教科書体 NP-B" panose="02020700000000000000" pitchFamily="18" charset="-128"/>
            </a:endParaRPr>
          </a:p>
        </p:txBody>
      </p:sp>
      <p:sp>
        <p:nvSpPr>
          <p:cNvPr id="85" name="テキスト ボックス 71">
            <a:extLst>
              <a:ext uri="{FF2B5EF4-FFF2-40B4-BE49-F238E27FC236}">
                <a16:creationId xmlns:a16="http://schemas.microsoft.com/office/drawing/2014/main" id="{2335851F-4097-4131-8BCB-1CA37885F9EF}"/>
              </a:ext>
            </a:extLst>
          </p:cNvPr>
          <p:cNvSpPr txBox="1">
            <a:spLocks noChangeArrowheads="1"/>
          </p:cNvSpPr>
          <p:nvPr/>
        </p:nvSpPr>
        <p:spPr bwMode="auto">
          <a:xfrm>
            <a:off x="835379" y="4243728"/>
            <a:ext cx="4441133" cy="124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54050">
              <a:defRPr kumimoji="1">
                <a:solidFill>
                  <a:schemeClr val="tx1"/>
                </a:solidFill>
                <a:latin typeface="Calibri" panose="020F0502020204030204" pitchFamily="34" charset="0"/>
                <a:ea typeface="ＭＳ Ｐゴシック" panose="020B0600070205080204" pitchFamily="50" charset="-128"/>
              </a:defRPr>
            </a:lvl1pPr>
            <a:lvl2pPr marL="742950" indent="-285750" defTabSz="654050">
              <a:defRPr kumimoji="1">
                <a:solidFill>
                  <a:schemeClr val="tx1"/>
                </a:solidFill>
                <a:latin typeface="Calibri" panose="020F0502020204030204" pitchFamily="34" charset="0"/>
                <a:ea typeface="ＭＳ Ｐゴシック" panose="020B0600070205080204" pitchFamily="50" charset="-128"/>
              </a:defRPr>
            </a:lvl2pPr>
            <a:lvl3pPr marL="1143000" indent="-228600" defTabSz="654050">
              <a:defRPr kumimoji="1">
                <a:solidFill>
                  <a:schemeClr val="tx1"/>
                </a:solidFill>
                <a:latin typeface="Calibri" panose="020F0502020204030204" pitchFamily="34" charset="0"/>
                <a:ea typeface="ＭＳ Ｐゴシック" panose="020B0600070205080204" pitchFamily="50" charset="-128"/>
              </a:defRPr>
            </a:lvl3pPr>
            <a:lvl4pPr marL="1600200" indent="-228600" defTabSz="654050">
              <a:defRPr kumimoji="1">
                <a:solidFill>
                  <a:schemeClr val="tx1"/>
                </a:solidFill>
                <a:latin typeface="Calibri" panose="020F0502020204030204" pitchFamily="34" charset="0"/>
                <a:ea typeface="ＭＳ Ｐゴシック" panose="020B0600070205080204" pitchFamily="50" charset="-128"/>
              </a:defRPr>
            </a:lvl4pPr>
            <a:lvl5pPr marL="2057400" indent="-228600" defTabSz="654050">
              <a:defRPr kumimoji="1">
                <a:solidFill>
                  <a:schemeClr val="tx1"/>
                </a:solidFill>
                <a:latin typeface="Calibri" panose="020F0502020204030204" pitchFamily="34" charset="0"/>
                <a:ea typeface="ＭＳ Ｐゴシック" panose="020B0600070205080204" pitchFamily="50" charset="-128"/>
              </a:defRPr>
            </a:lvl5pPr>
            <a:lvl6pPr marL="2514600" indent="-228600" defTabSz="654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654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654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65405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defTabSz="580977" fontAlgn="base">
              <a:spcBef>
                <a:spcPct val="0"/>
              </a:spcBef>
              <a:spcAft>
                <a:spcPct val="0"/>
              </a:spcAft>
            </a:pPr>
            <a:r>
              <a:rPr lang="ja-JP" altLang="en-US" sz="1084" dirty="0">
                <a:solidFill>
                  <a:srgbClr val="000000"/>
                </a:solidFill>
                <a:latin typeface="UD デジタル 教科書体 NP-B" panose="02020700000000000000" pitchFamily="18" charset="-128"/>
                <a:ea typeface="UD デジタル 教科書体 NP-B" panose="02020700000000000000" pitchFamily="18" charset="-128"/>
              </a:rPr>
              <a:t>登録項目　</a:t>
            </a:r>
            <a:endParaRPr lang="en-US" altLang="ja-JP" sz="1084" dirty="0">
              <a:solidFill>
                <a:srgbClr val="000000"/>
              </a:solidFill>
              <a:latin typeface="UD デジタル 教科書体 NP-B" panose="02020700000000000000" pitchFamily="18" charset="-128"/>
              <a:ea typeface="UD デジタル 教科書体 NP-B" panose="02020700000000000000" pitchFamily="18" charset="-128"/>
            </a:endParaRPr>
          </a:p>
          <a:p>
            <a:pPr defTabSz="580977" fontAlgn="base">
              <a:spcBef>
                <a:spcPct val="0"/>
              </a:spcBef>
              <a:spcAft>
                <a:spcPct val="0"/>
              </a:spcAft>
            </a:pPr>
            <a:r>
              <a:rPr lang="ja-JP" altLang="en-US" sz="1084" dirty="0">
                <a:solidFill>
                  <a:srgbClr val="000000"/>
                </a:solidFill>
                <a:latin typeface="UD デジタル 教科書体 NP-B" panose="02020700000000000000" pitchFamily="18" charset="-128"/>
                <a:ea typeface="UD デジタル 教科書体 NP-B" panose="02020700000000000000" pitchFamily="18" charset="-128"/>
              </a:rPr>
              <a:t>（性名</a:t>
            </a:r>
            <a:r>
              <a:rPr lang="en-US" altLang="ja-JP" sz="1084" dirty="0">
                <a:solidFill>
                  <a:srgbClr val="000000"/>
                </a:solidFill>
                <a:latin typeface="UD デジタル 教科書体 NP-B" panose="02020700000000000000" pitchFamily="18" charset="-128"/>
                <a:ea typeface="UD デジタル 教科書体 NP-B" panose="02020700000000000000" pitchFamily="18" charset="-128"/>
              </a:rPr>
              <a:t>/</a:t>
            </a:r>
            <a:r>
              <a:rPr lang="ja-JP" altLang="en-US" sz="1084" dirty="0">
                <a:solidFill>
                  <a:srgbClr val="000000"/>
                </a:solidFill>
                <a:latin typeface="UD デジタル 教科書体 NP-B" panose="02020700000000000000" pitchFamily="18" charset="-128"/>
                <a:ea typeface="UD デジタル 教科書体 NP-B" panose="02020700000000000000" pitchFamily="18" charset="-128"/>
              </a:rPr>
              <a:t>メールアドレス</a:t>
            </a:r>
            <a:r>
              <a:rPr lang="en-US" altLang="ja-JP" sz="1084" dirty="0">
                <a:solidFill>
                  <a:srgbClr val="000000"/>
                </a:solidFill>
                <a:latin typeface="UD デジタル 教科書体 NP-B" panose="02020700000000000000" pitchFamily="18" charset="-128"/>
                <a:ea typeface="UD デジタル 教科書体 NP-B" panose="02020700000000000000" pitchFamily="18" charset="-128"/>
              </a:rPr>
              <a:t>/</a:t>
            </a:r>
            <a:r>
              <a:rPr lang="ja-JP" altLang="en-US" sz="1084" dirty="0">
                <a:solidFill>
                  <a:srgbClr val="000000"/>
                </a:solidFill>
                <a:latin typeface="UD デジタル 教科書体 NP-B" panose="02020700000000000000" pitchFamily="18" charset="-128"/>
                <a:ea typeface="UD デジタル 教科書体 NP-B" panose="02020700000000000000" pitchFamily="18" charset="-128"/>
              </a:rPr>
              <a:t>所属施設</a:t>
            </a:r>
            <a:r>
              <a:rPr lang="en-US" altLang="ja-JP" sz="1084" dirty="0">
                <a:solidFill>
                  <a:srgbClr val="000000"/>
                </a:solidFill>
                <a:latin typeface="UD デジタル 教科書体 NP-B" panose="02020700000000000000" pitchFamily="18" charset="-128"/>
                <a:ea typeface="UD デジタル 教科書体 NP-B" panose="02020700000000000000" pitchFamily="18" charset="-128"/>
              </a:rPr>
              <a:t>/</a:t>
            </a:r>
            <a:r>
              <a:rPr lang="ja-JP" altLang="en-US" sz="1084" dirty="0">
                <a:solidFill>
                  <a:srgbClr val="000000"/>
                </a:solidFill>
                <a:latin typeface="UD デジタル 教科書体 NP-B" panose="02020700000000000000" pitchFamily="18" charset="-128"/>
                <a:ea typeface="UD デジタル 教科書体 NP-B" panose="02020700000000000000" pitchFamily="18" charset="-128"/>
              </a:rPr>
              <a:t>職業）</a:t>
            </a:r>
            <a:endParaRPr lang="en-US" altLang="ja-JP" sz="1084" dirty="0">
              <a:solidFill>
                <a:srgbClr val="000000"/>
              </a:solidFill>
              <a:latin typeface="UD デジタル 教科書体 NP-B" panose="02020700000000000000" pitchFamily="18" charset="-128"/>
              <a:ea typeface="UD デジタル 教科書体 NP-B" panose="02020700000000000000" pitchFamily="18" charset="-128"/>
            </a:endParaRPr>
          </a:p>
          <a:p>
            <a:pPr defTabSz="580977" fontAlgn="base">
              <a:spcBef>
                <a:spcPct val="0"/>
              </a:spcBef>
              <a:spcAft>
                <a:spcPct val="0"/>
              </a:spcAft>
            </a:pPr>
            <a:r>
              <a:rPr lang="ja-JP" altLang="en-US" sz="1084" dirty="0">
                <a:solidFill>
                  <a:srgbClr val="000000"/>
                </a:solidFill>
                <a:latin typeface="UD デジタル 教科書体 NP-B" panose="02020700000000000000" pitchFamily="18" charset="-128"/>
                <a:ea typeface="UD デジタル 教科書体 NP-B" panose="02020700000000000000" pitchFamily="18" charset="-128"/>
              </a:rPr>
              <a:t>　のご入力をお願い申し上げます。</a:t>
            </a:r>
            <a:endParaRPr lang="en-US" altLang="ja-JP" sz="1084" dirty="0">
              <a:solidFill>
                <a:srgbClr val="000000"/>
              </a:solidFill>
              <a:latin typeface="UD デジタル 教科書体 NP-B" panose="02020700000000000000" pitchFamily="18" charset="-128"/>
              <a:ea typeface="UD デジタル 教科書体 NP-B" panose="02020700000000000000" pitchFamily="18" charset="-128"/>
            </a:endParaRPr>
          </a:p>
          <a:p>
            <a:pPr defTabSz="580977" fontAlgn="base">
              <a:spcBef>
                <a:spcPct val="0"/>
              </a:spcBef>
              <a:spcAft>
                <a:spcPct val="0"/>
              </a:spcAft>
            </a:pPr>
            <a:endParaRPr lang="en-US" altLang="ja-JP" sz="1084" dirty="0">
              <a:solidFill>
                <a:srgbClr val="000000"/>
              </a:solidFill>
              <a:latin typeface="UD デジタル 教科書体 NP-B" panose="02020700000000000000" pitchFamily="18" charset="-128"/>
              <a:ea typeface="UD デジタル 教科書体 NP-B" panose="02020700000000000000" pitchFamily="18" charset="-128"/>
            </a:endParaRPr>
          </a:p>
          <a:p>
            <a:pPr defTabSz="580977" fontAlgn="base">
              <a:spcBef>
                <a:spcPct val="0"/>
              </a:spcBef>
              <a:spcAft>
                <a:spcPct val="0"/>
              </a:spcAft>
            </a:pPr>
            <a:endParaRPr lang="en-US" altLang="ja-JP" sz="1084"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86" name="角丸四角形 18">
            <a:extLst>
              <a:ext uri="{FF2B5EF4-FFF2-40B4-BE49-F238E27FC236}">
                <a16:creationId xmlns:a16="http://schemas.microsoft.com/office/drawing/2014/main" id="{1FBFFF43-A030-4A3B-9FD2-F6CD87C6E35B}"/>
              </a:ext>
            </a:extLst>
          </p:cNvPr>
          <p:cNvSpPr/>
          <p:nvPr/>
        </p:nvSpPr>
        <p:spPr>
          <a:xfrm>
            <a:off x="3534924" y="5904286"/>
            <a:ext cx="552018" cy="2292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3372">
              <a:defRPr/>
            </a:pPr>
            <a:endParaRPr kumimoji="1" lang="ja-JP" altLang="en-US" sz="1391">
              <a:solidFill>
                <a:prstClr val="white"/>
              </a:solidFill>
              <a:latin typeface="UD デジタル 教科書体 NP-B" panose="02020700000000000000" pitchFamily="18" charset="-128"/>
              <a:ea typeface="UD デジタル 教科書体 NP-B" panose="02020700000000000000" pitchFamily="18" charset="-128"/>
            </a:endParaRPr>
          </a:p>
        </p:txBody>
      </p:sp>
      <p:sp>
        <p:nvSpPr>
          <p:cNvPr id="87" name="フリーフォーム 19">
            <a:extLst>
              <a:ext uri="{FF2B5EF4-FFF2-40B4-BE49-F238E27FC236}">
                <a16:creationId xmlns:a16="http://schemas.microsoft.com/office/drawing/2014/main" id="{DD5E192A-4E41-46A0-A33F-F4BBE9746662}"/>
              </a:ext>
            </a:extLst>
          </p:cNvPr>
          <p:cNvSpPr/>
          <p:nvPr/>
        </p:nvSpPr>
        <p:spPr>
          <a:xfrm>
            <a:off x="2387604" y="5735540"/>
            <a:ext cx="1116971" cy="283713"/>
          </a:xfrm>
          <a:custGeom>
            <a:avLst/>
            <a:gdLst>
              <a:gd name="connsiteX0" fmla="*/ 1320800 w 1320800"/>
              <a:gd name="connsiteY0" fmla="*/ 342900 h 342900"/>
              <a:gd name="connsiteX1" fmla="*/ 0 w 1320800"/>
              <a:gd name="connsiteY1" fmla="*/ 342900 h 342900"/>
              <a:gd name="connsiteX2" fmla="*/ 0 w 1320800"/>
              <a:gd name="connsiteY2" fmla="*/ 0 h 342900"/>
            </a:gdLst>
            <a:ahLst/>
            <a:cxnLst>
              <a:cxn ang="0">
                <a:pos x="connsiteX0" y="connsiteY0"/>
              </a:cxn>
              <a:cxn ang="0">
                <a:pos x="connsiteX1" y="connsiteY1"/>
              </a:cxn>
              <a:cxn ang="0">
                <a:pos x="connsiteX2" y="connsiteY2"/>
              </a:cxn>
            </a:cxnLst>
            <a:rect l="l" t="t" r="r" b="b"/>
            <a:pathLst>
              <a:path w="1320800" h="342900">
                <a:moveTo>
                  <a:pt x="1320800" y="342900"/>
                </a:moveTo>
                <a:lnTo>
                  <a:pt x="0" y="342900"/>
                </a:lnTo>
                <a:lnTo>
                  <a:pt x="0" y="0"/>
                </a:lnTo>
              </a:path>
            </a:pathLst>
          </a:custGeom>
          <a:noFill/>
          <a:ln>
            <a:solidFill>
              <a:srgbClr val="FF0000"/>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3372">
              <a:defRPr/>
            </a:pPr>
            <a:endParaRPr kumimoji="1" lang="ja-JP" altLang="en-US" sz="1391">
              <a:solidFill>
                <a:prstClr val="white"/>
              </a:solidFill>
              <a:latin typeface="UD デジタル 教科書体 NP-B" panose="02020700000000000000" pitchFamily="18" charset="-128"/>
              <a:ea typeface="UD デジタル 教科書体 NP-B" panose="02020700000000000000" pitchFamily="18" charset="-128"/>
            </a:endParaRPr>
          </a:p>
        </p:txBody>
      </p:sp>
      <p:sp>
        <p:nvSpPr>
          <p:cNvPr id="88" name="テキスト ボックス 87">
            <a:extLst>
              <a:ext uri="{FF2B5EF4-FFF2-40B4-BE49-F238E27FC236}">
                <a16:creationId xmlns:a16="http://schemas.microsoft.com/office/drawing/2014/main" id="{EE6B9B55-9BAF-4D70-B7EA-5B72B5772014}"/>
              </a:ext>
            </a:extLst>
          </p:cNvPr>
          <p:cNvSpPr txBox="1"/>
          <p:nvPr/>
        </p:nvSpPr>
        <p:spPr>
          <a:xfrm>
            <a:off x="726002" y="3312802"/>
            <a:ext cx="5946241" cy="273793"/>
          </a:xfrm>
          <a:prstGeom prst="rect">
            <a:avLst/>
          </a:prstGeom>
          <a:noFill/>
        </p:spPr>
        <p:txBody>
          <a:bodyPr wrap="square">
            <a:spAutoFit/>
          </a:bodyPr>
          <a:lstStyle/>
          <a:p>
            <a:pPr defTabSz="902996"/>
            <a:r>
              <a:rPr kumimoji="1" lang="en-US" altLang="ja-JP" sz="1179" u="sng" dirty="0">
                <a:solidFill>
                  <a:srgbClr val="002060"/>
                </a:solidFill>
                <a:latin typeface="UD デジタル 教科書体 NP-B" panose="02020700000000000000" pitchFamily="18" charset="-128"/>
                <a:ea typeface="UD デジタル 教科書体 NP-B" panose="02020700000000000000" pitchFamily="18" charset="-128"/>
              </a:rPr>
              <a:t>https://zoom.us/webinar/register/WN_ek3vkzmKSKiW_FHqTDdQAA</a:t>
            </a:r>
          </a:p>
        </p:txBody>
      </p:sp>
      <p:pic>
        <p:nvPicPr>
          <p:cNvPr id="7" name="図 6">
            <a:extLst>
              <a:ext uri="{FF2B5EF4-FFF2-40B4-BE49-F238E27FC236}">
                <a16:creationId xmlns:a16="http://schemas.microsoft.com/office/drawing/2014/main" id="{24552F4C-820A-4C38-BE0A-AFF73E26310A}"/>
              </a:ext>
            </a:extLst>
          </p:cNvPr>
          <p:cNvPicPr>
            <a:picLocks noChangeAspect="1"/>
          </p:cNvPicPr>
          <p:nvPr/>
        </p:nvPicPr>
        <p:blipFill>
          <a:blip r:embed="rId5"/>
          <a:stretch>
            <a:fillRect/>
          </a:stretch>
        </p:blipFill>
        <p:spPr>
          <a:xfrm>
            <a:off x="0" y="13216"/>
            <a:ext cx="6858000" cy="552688"/>
          </a:xfrm>
          <a:prstGeom prst="rect">
            <a:avLst/>
          </a:prstGeom>
        </p:spPr>
      </p:pic>
      <p:pic>
        <p:nvPicPr>
          <p:cNvPr id="9" name="図 8">
            <a:extLst>
              <a:ext uri="{FF2B5EF4-FFF2-40B4-BE49-F238E27FC236}">
                <a16:creationId xmlns:a16="http://schemas.microsoft.com/office/drawing/2014/main" id="{36D12287-C031-4AFE-BF9F-85627D6AB1D5}"/>
              </a:ext>
            </a:extLst>
          </p:cNvPr>
          <p:cNvPicPr>
            <a:picLocks noChangeAspect="1"/>
          </p:cNvPicPr>
          <p:nvPr/>
        </p:nvPicPr>
        <p:blipFill>
          <a:blip r:embed="rId6"/>
          <a:stretch>
            <a:fillRect/>
          </a:stretch>
        </p:blipFill>
        <p:spPr>
          <a:xfrm>
            <a:off x="0" y="9584704"/>
            <a:ext cx="6858000" cy="307441"/>
          </a:xfrm>
          <a:prstGeom prst="rect">
            <a:avLst/>
          </a:prstGeom>
        </p:spPr>
      </p:pic>
      <p:pic>
        <p:nvPicPr>
          <p:cNvPr id="12" name="図 11">
            <a:extLst>
              <a:ext uri="{FF2B5EF4-FFF2-40B4-BE49-F238E27FC236}">
                <a16:creationId xmlns:a16="http://schemas.microsoft.com/office/drawing/2014/main" id="{1F41F62C-6A44-4D7C-B306-24660439864E}"/>
              </a:ext>
            </a:extLst>
          </p:cNvPr>
          <p:cNvPicPr>
            <a:picLocks noChangeAspect="1"/>
          </p:cNvPicPr>
          <p:nvPr/>
        </p:nvPicPr>
        <p:blipFill>
          <a:blip r:embed="rId7"/>
          <a:stretch>
            <a:fillRect/>
          </a:stretch>
        </p:blipFill>
        <p:spPr>
          <a:xfrm>
            <a:off x="1263920" y="662704"/>
            <a:ext cx="4330160" cy="727391"/>
          </a:xfrm>
          <a:prstGeom prst="rect">
            <a:avLst/>
          </a:prstGeom>
        </p:spPr>
      </p:pic>
      <p:sp>
        <p:nvSpPr>
          <p:cNvPr id="13" name="テキスト ボックス 12">
            <a:extLst>
              <a:ext uri="{FF2B5EF4-FFF2-40B4-BE49-F238E27FC236}">
                <a16:creationId xmlns:a16="http://schemas.microsoft.com/office/drawing/2014/main" id="{3DD5902F-BCC6-4A9C-A0C7-C6590CC81FEF}"/>
              </a:ext>
            </a:extLst>
          </p:cNvPr>
          <p:cNvSpPr txBox="1"/>
          <p:nvPr/>
        </p:nvSpPr>
        <p:spPr>
          <a:xfrm>
            <a:off x="1263920" y="698304"/>
            <a:ext cx="433016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富山腎代替療法</a:t>
            </a:r>
            <a:r>
              <a:rPr lang="en-US" altLang="ja-JP"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WEB</a:t>
            </a:r>
            <a:r>
              <a:rPr lang="ja-JP" altLang="en-US"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rPr>
              <a:t>セミナー</a:t>
            </a:r>
            <a:endParaRPr lang="en-US" altLang="ja-JP" sz="2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Times New Roman" panose="02020603050405020304" pitchFamily="18" charset="0"/>
            </a:endParaRPr>
          </a:p>
          <a:p>
            <a:pPr algn="ctr" defTabSz="902996">
              <a:defRPr/>
            </a:pPr>
            <a:r>
              <a:rPr kumimoji="1" lang="ja-JP" altLang="en-US" dirty="0">
                <a:solidFill>
                  <a:prstClr val="white"/>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rPr>
              <a:t>参加登録手順</a:t>
            </a:r>
            <a:endParaRPr kumimoji="1" lang="en-US" altLang="ja-JP" dirty="0">
              <a:solidFill>
                <a:prstClr val="white"/>
              </a:solidFill>
              <a:effectLst>
                <a:outerShdw blurRad="38100" dist="38100" dir="2700000" algn="tl">
                  <a:srgbClr val="000000">
                    <a:alpha val="43137"/>
                  </a:srgbClr>
                </a:outerShdw>
              </a:effectLst>
              <a:latin typeface="UD デジタル 教科書体 NP-B" panose="02020700000000000000" pitchFamily="18" charset="-128"/>
              <a:ea typeface="UD デジタル 教科書体 NP-B" panose="02020700000000000000" pitchFamily="18" charset="-128"/>
            </a:endParaRPr>
          </a:p>
        </p:txBody>
      </p:sp>
      <p:sp>
        <p:nvSpPr>
          <p:cNvPr id="92" name="テキスト ボックス 91">
            <a:extLst>
              <a:ext uri="{FF2B5EF4-FFF2-40B4-BE49-F238E27FC236}">
                <a16:creationId xmlns:a16="http://schemas.microsoft.com/office/drawing/2014/main" id="{E2F6A42C-CD2C-4F10-B904-148477A36DF1}"/>
              </a:ext>
            </a:extLst>
          </p:cNvPr>
          <p:cNvSpPr txBox="1"/>
          <p:nvPr/>
        </p:nvSpPr>
        <p:spPr>
          <a:xfrm>
            <a:off x="726001" y="3564979"/>
            <a:ext cx="5946241" cy="273793"/>
          </a:xfrm>
          <a:prstGeom prst="rect">
            <a:avLst/>
          </a:prstGeom>
          <a:noFill/>
        </p:spPr>
        <p:txBody>
          <a:bodyPr wrap="square">
            <a:spAutoFit/>
          </a:bodyPr>
          <a:lstStyle/>
          <a:p>
            <a:pPr defTabSz="902996"/>
            <a:r>
              <a:rPr kumimoji="1" lang="ja-JP" altLang="en-US" sz="1179" dirty="0">
                <a:solidFill>
                  <a:srgbClr val="002060"/>
                </a:solidFill>
                <a:latin typeface="UD デジタル 教科書体 NP-B" panose="02020700000000000000" pitchFamily="18" charset="-128"/>
                <a:ea typeface="UD デジタル 教科書体 NP-B" panose="02020700000000000000" pitchFamily="18" charset="-128"/>
              </a:rPr>
              <a:t>●ウェビナー</a:t>
            </a:r>
            <a:r>
              <a:rPr kumimoji="1" lang="en-US" altLang="ja-JP" sz="1179" dirty="0">
                <a:solidFill>
                  <a:srgbClr val="002060"/>
                </a:solidFill>
                <a:latin typeface="UD デジタル 教科書体 NP-B" panose="02020700000000000000" pitchFamily="18" charset="-128"/>
                <a:ea typeface="UD デジタル 教科書体 NP-B" panose="02020700000000000000" pitchFamily="18" charset="-128"/>
              </a:rPr>
              <a:t>ID</a:t>
            </a:r>
            <a:r>
              <a:rPr kumimoji="1" lang="ja-JP" altLang="en-US" sz="1179" dirty="0">
                <a:solidFill>
                  <a:srgbClr val="002060"/>
                </a:solidFill>
                <a:latin typeface="UD デジタル 教科書体 NP-B" panose="02020700000000000000" pitchFamily="18" charset="-128"/>
                <a:ea typeface="UD デジタル 教科書体 NP-B" panose="02020700000000000000" pitchFamily="18" charset="-128"/>
              </a:rPr>
              <a:t>：</a:t>
            </a:r>
            <a:r>
              <a:rPr kumimoji="1" lang="en-US" altLang="ja-JP" sz="1179" dirty="0">
                <a:solidFill>
                  <a:srgbClr val="002060"/>
                </a:solidFill>
                <a:latin typeface="UD デジタル 教科書体 NP-B" panose="02020700000000000000" pitchFamily="18" charset="-128"/>
                <a:ea typeface="UD デジタル 教科書体 NP-B" panose="02020700000000000000" pitchFamily="18" charset="-128"/>
              </a:rPr>
              <a:t>958 7347 7829</a:t>
            </a:r>
            <a:r>
              <a:rPr kumimoji="1" lang="ja-JP" altLang="en-US" sz="1179" dirty="0">
                <a:solidFill>
                  <a:srgbClr val="002060"/>
                </a:solidFill>
                <a:latin typeface="UD デジタル 教科書体 NP-B" panose="02020700000000000000" pitchFamily="18" charset="-128"/>
                <a:ea typeface="UD デジタル 教科書体 NP-B" panose="02020700000000000000" pitchFamily="18" charset="-128"/>
              </a:rPr>
              <a:t>　　●パスコード：</a:t>
            </a:r>
            <a:r>
              <a:rPr kumimoji="1" lang="en-US" altLang="ja-JP" sz="1179" dirty="0">
                <a:solidFill>
                  <a:srgbClr val="002060"/>
                </a:solidFill>
                <a:latin typeface="UD デジタル 教科書体 NP-B" panose="02020700000000000000" pitchFamily="18" charset="-128"/>
                <a:ea typeface="UD デジタル 教科書体 NP-B" panose="02020700000000000000" pitchFamily="18" charset="-128"/>
              </a:rPr>
              <a:t>090708</a:t>
            </a:r>
          </a:p>
        </p:txBody>
      </p:sp>
      <p:pic>
        <p:nvPicPr>
          <p:cNvPr id="44" name="図 43">
            <a:extLst>
              <a:ext uri="{FF2B5EF4-FFF2-40B4-BE49-F238E27FC236}">
                <a16:creationId xmlns:a16="http://schemas.microsoft.com/office/drawing/2014/main" id="{22E1FD16-F609-4E59-B577-A7B7E52DD29E}"/>
              </a:ext>
            </a:extLst>
          </p:cNvPr>
          <p:cNvPicPr>
            <a:picLocks noChangeAspect="1"/>
          </p:cNvPicPr>
          <p:nvPr/>
        </p:nvPicPr>
        <p:blipFill>
          <a:blip r:embed="rId8"/>
          <a:stretch>
            <a:fillRect/>
          </a:stretch>
        </p:blipFill>
        <p:spPr>
          <a:xfrm>
            <a:off x="5314715" y="2461563"/>
            <a:ext cx="845687" cy="845687"/>
          </a:xfrm>
          <a:prstGeom prst="rect">
            <a:avLst/>
          </a:prstGeom>
        </p:spPr>
      </p:pic>
      <p:sp>
        <p:nvSpPr>
          <p:cNvPr id="47" name="テキスト ボックス 46">
            <a:extLst>
              <a:ext uri="{FF2B5EF4-FFF2-40B4-BE49-F238E27FC236}">
                <a16:creationId xmlns:a16="http://schemas.microsoft.com/office/drawing/2014/main" id="{F02C4A58-1CA0-4A17-B577-3408849BD04D}"/>
              </a:ext>
            </a:extLst>
          </p:cNvPr>
          <p:cNvSpPr txBox="1"/>
          <p:nvPr/>
        </p:nvSpPr>
        <p:spPr>
          <a:xfrm>
            <a:off x="0" y="1457552"/>
            <a:ext cx="6858000" cy="577081"/>
          </a:xfrm>
          <a:prstGeom prst="rect">
            <a:avLst/>
          </a:prstGeom>
          <a:solidFill>
            <a:schemeClr val="accent2">
              <a:lumMod val="20000"/>
              <a:lumOff val="80000"/>
            </a:schemeClr>
          </a:solidFill>
        </p:spPr>
        <p:txBody>
          <a:bodyPr wrap="square">
            <a:spAutoFit/>
          </a:bodyPr>
          <a:lstStyle/>
          <a:p>
            <a:r>
              <a:rPr lang="ja-JP" altLang="en-US" sz="1050" dirty="0">
                <a:latin typeface="UD デジタル 教科書体 N-B" panose="02020700000000000000" pitchFamily="17" charset="-128"/>
                <a:ea typeface="UD デジタル 教科書体 N-B" panose="02020700000000000000" pitchFamily="17" charset="-128"/>
              </a:rPr>
              <a:t>本セミナーで取得したご施設名・ご芳名・</a:t>
            </a:r>
            <a:r>
              <a:rPr lang="en-US" altLang="ja-JP" sz="1050" dirty="0">
                <a:latin typeface="UD デジタル 教科書体 N-B" panose="02020700000000000000" pitchFamily="17" charset="-128"/>
                <a:ea typeface="UD デジタル 教科書体 N-B" panose="02020700000000000000" pitchFamily="17" charset="-128"/>
              </a:rPr>
              <a:t>E-mail</a:t>
            </a:r>
            <a:r>
              <a:rPr lang="ja-JP" altLang="en-US" sz="1050" dirty="0">
                <a:latin typeface="UD デジタル 教科書体 N-B" panose="02020700000000000000" pitchFamily="17" charset="-128"/>
                <a:ea typeface="UD デジタル 教科書体 N-B" panose="02020700000000000000" pitchFamily="17" charset="-128"/>
              </a:rPr>
              <a:t>アドレスは弊社による医薬品および医学・薬学に関する情報提供並びに参加者に関する確認のために利用させていただくことがございます。あらかじめご了承ください。</a:t>
            </a:r>
            <a:endParaRPr lang="en-US" altLang="ja-JP" sz="1050" dirty="0">
              <a:latin typeface="UD デジタル 教科書体 N-B" panose="02020700000000000000" pitchFamily="17" charset="-128"/>
              <a:ea typeface="UD デジタル 教科書体 N-B" panose="02020700000000000000" pitchFamily="17" charset="-128"/>
            </a:endParaRPr>
          </a:p>
          <a:p>
            <a:r>
              <a:rPr lang="ja-JP" altLang="en-US" sz="1050" dirty="0">
                <a:latin typeface="UD デジタル 教科書体 N-B" panose="02020700000000000000" pitchFamily="17" charset="-128"/>
                <a:ea typeface="UD デジタル 教科書体 N-B" panose="02020700000000000000" pitchFamily="17" charset="-128"/>
              </a:rPr>
              <a:t>なお、富山大学附属病院および日本腎代替療法医療専門職推進協会にも情報開示させていただきます。</a:t>
            </a:r>
          </a:p>
        </p:txBody>
      </p:sp>
    </p:spTree>
    <p:extLst>
      <p:ext uri="{BB962C8B-B14F-4D97-AF65-F5344CB8AC3E}">
        <p14:creationId xmlns:p14="http://schemas.microsoft.com/office/powerpoint/2010/main" val="1984089109"/>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11254</TotalTime>
  <Words>673</Words>
  <Application>Microsoft Office PowerPoint</Application>
  <PresentationFormat>A4 210 x 297 mm</PresentationFormat>
  <Paragraphs>84</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Meiryo UI</vt:lpstr>
      <vt:lpstr>UD デジタル 教科書体 N-B</vt:lpstr>
      <vt:lpstr>UD デジタル 教科書体 NP-B</vt:lpstr>
      <vt:lpstr>Arial</vt:lpstr>
      <vt:lpstr>Calibri</vt:lpstr>
      <vt:lpstr>Calibri Light</vt:lpstr>
      <vt:lpstr>1_Office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南波祐造 Yuzou Nanba</dc:creator>
  <cp:lastModifiedBy>良雄 齋藤</cp:lastModifiedBy>
  <cp:revision>65</cp:revision>
  <cp:lastPrinted>2023-06-07T00:53:06Z</cp:lastPrinted>
  <dcterms:created xsi:type="dcterms:W3CDTF">2022-01-19T07:21:44Z</dcterms:created>
  <dcterms:modified xsi:type="dcterms:W3CDTF">2023-06-19T02:52:51Z</dcterms:modified>
</cp:coreProperties>
</file>