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1"/>
  </p:sldMasterIdLst>
  <p:sldIdLst>
    <p:sldId id="256" r:id="rId2"/>
    <p:sldId id="258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69" userDrawn="1">
          <p15:clr>
            <a:srgbClr val="A4A3A4"/>
          </p15:clr>
        </p15:guide>
        <p15:guide id="2" pos="11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36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3282" y="96"/>
      </p:cViewPr>
      <p:guideLst>
        <p:guide orient="horz" pos="1669"/>
        <p:guide pos="11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D096-924B-412C-9899-873C92BD0A73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C6F2F-1C41-4341-A8E2-B86F95A2C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2748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D096-924B-412C-9899-873C92BD0A73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C6F2F-1C41-4341-A8E2-B86F95A2C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585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D096-924B-412C-9899-873C92BD0A73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C6F2F-1C41-4341-A8E2-B86F95A2C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1404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D096-924B-412C-9899-873C92BD0A73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C6F2F-1C41-4341-A8E2-B86F95A2C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00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D096-924B-412C-9899-873C92BD0A73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C6F2F-1C41-4341-A8E2-B86F95A2C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087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D096-924B-412C-9899-873C92BD0A73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C6F2F-1C41-4341-A8E2-B86F95A2C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535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D096-924B-412C-9899-873C92BD0A73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C6F2F-1C41-4341-A8E2-B86F95A2C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535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D096-924B-412C-9899-873C92BD0A73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C6F2F-1C41-4341-A8E2-B86F95A2C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4998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D096-924B-412C-9899-873C92BD0A73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C6F2F-1C41-4341-A8E2-B86F95A2C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409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D096-924B-412C-9899-873C92BD0A73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C6F2F-1C41-4341-A8E2-B86F95A2C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295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D096-924B-412C-9899-873C92BD0A73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C6F2F-1C41-4341-A8E2-B86F95A2C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9999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FD096-924B-412C-9899-873C92BD0A73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C6F2F-1C41-4341-A8E2-B86F95A2C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6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1D340CC3-2D6E-A609-51F4-3F7EA14B728E}"/>
              </a:ext>
            </a:extLst>
          </p:cNvPr>
          <p:cNvGrpSpPr/>
          <p:nvPr/>
        </p:nvGrpSpPr>
        <p:grpSpPr>
          <a:xfrm>
            <a:off x="197234" y="1118374"/>
            <a:ext cx="6071486" cy="461665"/>
            <a:chOff x="324000" y="1113846"/>
            <a:chExt cx="6071486" cy="461665"/>
          </a:xfrm>
        </p:grpSpPr>
        <p:sp>
          <p:nvSpPr>
            <p:cNvPr id="6" name="四角形: 角を丸くする 5">
              <a:extLst>
                <a:ext uri="{FF2B5EF4-FFF2-40B4-BE49-F238E27FC236}">
                  <a16:creationId xmlns:a16="http://schemas.microsoft.com/office/drawing/2014/main" id="{6F6F2536-7462-DD62-942F-EBBC3AEFF1AF}"/>
                </a:ext>
              </a:extLst>
            </p:cNvPr>
            <p:cNvSpPr/>
            <p:nvPr/>
          </p:nvSpPr>
          <p:spPr>
            <a:xfrm>
              <a:off x="324000" y="1152682"/>
              <a:ext cx="936000" cy="324000"/>
            </a:xfrm>
            <a:prstGeom prst="roundRect">
              <a:avLst/>
            </a:prstGeom>
            <a:solidFill>
              <a:srgbClr val="003399"/>
            </a:solidFill>
            <a:ln w="2857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 defTabSz="685791">
                <a:defRPr/>
              </a:pPr>
              <a:r>
                <a:rPr lang="ja-JP" altLang="en-US" sz="1400" b="1" kern="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日　時</a:t>
              </a:r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28224CD3-E38A-8AC4-C6DC-6A90D9F138FE}"/>
                </a:ext>
              </a:extLst>
            </p:cNvPr>
            <p:cNvSpPr txBox="1"/>
            <p:nvPr/>
          </p:nvSpPr>
          <p:spPr>
            <a:xfrm>
              <a:off x="1260000" y="1113846"/>
              <a:ext cx="51354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b="1" spc="-113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2023</a:t>
              </a:r>
              <a:r>
                <a:rPr lang="ja-JP" altLang="en-US" sz="2400" b="1" spc="-113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年</a:t>
              </a:r>
              <a:r>
                <a:rPr lang="en-US" altLang="ja-JP" sz="2400" b="1" spc="-113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</a:t>
              </a:r>
              <a:r>
                <a:rPr lang="ja-JP" altLang="en-US" sz="2400" b="1" spc="-113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月</a:t>
              </a:r>
              <a:r>
                <a:rPr lang="en-US" altLang="ja-JP" sz="2400" b="1" spc="-113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28</a:t>
              </a:r>
              <a:r>
                <a:rPr lang="ja-JP" altLang="en-US" sz="2400" b="1" spc="-113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日</a:t>
              </a:r>
              <a:r>
                <a:rPr lang="en-US" altLang="ja-JP" sz="2400" b="1" spc="-113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(</a:t>
              </a:r>
              <a:r>
                <a:rPr lang="ja-JP" altLang="en-US" sz="2400" b="1" spc="-113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日</a:t>
              </a:r>
              <a:r>
                <a:rPr lang="en-US" altLang="ja-JP" sz="2400" b="1" spc="-113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)</a:t>
              </a:r>
              <a:r>
                <a:rPr lang="ja-JP" altLang="en-US" sz="2400" b="1" spc="-113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lang="en-US" altLang="ja-JP" sz="2400" b="1" spc="-113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9:45</a:t>
              </a:r>
              <a:r>
                <a:rPr lang="ja-JP" altLang="en-US" sz="2400" b="1" spc="-113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～</a:t>
              </a:r>
              <a:r>
                <a:rPr lang="en-US" altLang="ja-JP" sz="2400" b="1" spc="-113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11:55</a:t>
              </a:r>
              <a:endParaRPr lang="en-US" altLang="ja-JP" sz="2400" b="1" spc="-113" dirty="0">
                <a:latin typeface="メイリオ" panose="020B0604030504040204" pitchFamily="50" charset="-128"/>
                <a:ea typeface="メイリオ" panose="020B0604030504040204" pitchFamily="50" charset="-128"/>
                <a:sym typeface="Wingdings" panose="05000000000000000000" pitchFamily="2" charset="2"/>
              </a:endParaRPr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908F929A-5BAD-98E7-1DDD-3FBDC7DF2984}"/>
              </a:ext>
            </a:extLst>
          </p:cNvPr>
          <p:cNvGrpSpPr/>
          <p:nvPr/>
        </p:nvGrpSpPr>
        <p:grpSpPr>
          <a:xfrm>
            <a:off x="199602" y="1588730"/>
            <a:ext cx="5735068" cy="1015663"/>
            <a:chOff x="361075" y="1975538"/>
            <a:chExt cx="5735068" cy="1015663"/>
          </a:xfrm>
        </p:grpSpPr>
        <p:sp>
          <p:nvSpPr>
            <p:cNvPr id="7" name="四角形: 角を丸くする 6">
              <a:extLst>
                <a:ext uri="{FF2B5EF4-FFF2-40B4-BE49-F238E27FC236}">
                  <a16:creationId xmlns:a16="http://schemas.microsoft.com/office/drawing/2014/main" id="{769F1E60-A024-19F3-A60A-98121422FD81}"/>
                </a:ext>
              </a:extLst>
            </p:cNvPr>
            <p:cNvSpPr/>
            <p:nvPr/>
          </p:nvSpPr>
          <p:spPr>
            <a:xfrm>
              <a:off x="361075" y="2022457"/>
              <a:ext cx="936000" cy="314980"/>
            </a:xfrm>
            <a:prstGeom prst="roundRect">
              <a:avLst/>
            </a:prstGeom>
            <a:solidFill>
              <a:srgbClr val="003399"/>
            </a:solidFill>
            <a:ln w="2857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 defTabSz="685791">
                <a:defRPr/>
              </a:pPr>
              <a:r>
                <a:rPr lang="ja-JP" altLang="en-US" sz="1400" b="1" kern="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場　所</a:t>
              </a: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0DA3A4E2-E6BF-E8FD-4499-D72CEE4930B4}"/>
                </a:ext>
              </a:extLst>
            </p:cNvPr>
            <p:cNvSpPr txBox="1"/>
            <p:nvPr/>
          </p:nvSpPr>
          <p:spPr>
            <a:xfrm>
              <a:off x="1294829" y="1975538"/>
              <a:ext cx="480131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0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アイーナ　いわて県民情報交流センター</a:t>
              </a:r>
              <a:endPara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20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lang="en-US" altLang="ja-JP" sz="20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7</a:t>
              </a:r>
              <a:r>
                <a:rPr lang="ja-JP" altLang="en-US" sz="20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階　小田島組☆ほ～る</a:t>
              </a:r>
              <a:endPara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</a:t>
              </a:r>
              <a:r>
                <a:rPr lang="ja-JP" altLang="en-US" sz="20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（現地開催のみ＊）</a:t>
              </a:r>
              <a:endPara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EE07E6F-BEDA-9AD3-F4FB-5AAFC92A2D07}"/>
              </a:ext>
            </a:extLst>
          </p:cNvPr>
          <p:cNvSpPr txBox="1"/>
          <p:nvPr/>
        </p:nvSpPr>
        <p:spPr>
          <a:xfrm>
            <a:off x="303694" y="3124384"/>
            <a:ext cx="6452584" cy="388003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ja-JP" sz="1600" b="1" spc="-113" dirty="0">
                <a:latin typeface="メイリオ" panose="020B0604030504040204" pitchFamily="50" charset="-128"/>
                <a:ea typeface="メイリオ" panose="020B0604030504040204" pitchFamily="50" charset="-128"/>
              </a:rPr>
              <a:t>9:45</a:t>
            </a:r>
            <a:r>
              <a:rPr lang="ja-JP" altLang="en-US" sz="1600" b="1" spc="-113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　開会の辞</a:t>
            </a:r>
            <a:endParaRPr lang="en-US" altLang="ja-JP" sz="1600" b="1" spc="-113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600" b="1" spc="-113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</a:t>
            </a:r>
            <a:r>
              <a:rPr lang="ja-JP" altLang="en-US" sz="1600" spc="-113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旭　浩一　岩手医科大学附属病院　腎センター長</a:t>
            </a:r>
            <a:endParaRPr lang="en-US" altLang="ja-JP" sz="1600" spc="-113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en-US" altLang="ja-JP" sz="1600" b="1" spc="-113" dirty="0">
                <a:latin typeface="メイリオ" panose="020B0604030504040204" pitchFamily="50" charset="-128"/>
                <a:ea typeface="メイリオ" panose="020B0604030504040204" pitchFamily="50" charset="-128"/>
              </a:rPr>
              <a:t>9:50</a:t>
            </a:r>
            <a:r>
              <a:rPr lang="ja-JP" altLang="en-US" sz="1600" b="1" spc="-113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　腎移植の基礎</a:t>
            </a:r>
            <a:endParaRPr lang="en-US" altLang="ja-JP" sz="1600" b="1" spc="-113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600" spc="-113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</a:t>
            </a:r>
            <a:r>
              <a:rPr lang="ja-JP" altLang="en-US" sz="1600" b="1" spc="-113" dirty="0">
                <a:latin typeface="メイリオ" panose="020B0604030504040204" pitchFamily="50" charset="-128"/>
                <a:ea typeface="メイリオ" panose="020B0604030504040204" pitchFamily="50" charset="-128"/>
              </a:rPr>
              <a:t>座長</a:t>
            </a:r>
            <a:r>
              <a:rPr lang="ja-JP" altLang="en-US" sz="1600" spc="-113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杉村　淳　</a:t>
            </a:r>
            <a:r>
              <a:rPr lang="zh-CN" altLang="en-US" sz="1600" spc="-113" dirty="0">
                <a:latin typeface="メイリオ" panose="020B0604030504040204" pitchFamily="50" charset="-128"/>
                <a:ea typeface="メイリオ" panose="020B0604030504040204" pitchFamily="50" charset="-128"/>
              </a:rPr>
              <a:t>岩手医科大学附属病院</a:t>
            </a:r>
            <a:r>
              <a:rPr lang="ja-JP" altLang="en-US" sz="1600" spc="-113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泌尿器科</a:t>
            </a:r>
            <a:endParaRPr lang="en-US" altLang="ja-JP" sz="1600" spc="-113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600" spc="-113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</a:t>
            </a:r>
            <a:r>
              <a:rPr lang="ja-JP" altLang="en-US" sz="1600" b="1" spc="-113" dirty="0">
                <a:latin typeface="メイリオ" panose="020B0604030504040204" pitchFamily="50" charset="-128"/>
                <a:ea typeface="メイリオ" panose="020B0604030504040204" pitchFamily="50" charset="-128"/>
              </a:rPr>
              <a:t>演者</a:t>
            </a:r>
            <a:r>
              <a:rPr lang="ja-JP" altLang="en-US" sz="1600" spc="-113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吉川和寛　</a:t>
            </a:r>
            <a:r>
              <a:rPr lang="zh-CN" altLang="en-US" sz="1600" spc="-113" dirty="0">
                <a:latin typeface="メイリオ" panose="020B0604030504040204" pitchFamily="50" charset="-128"/>
                <a:ea typeface="メイリオ" panose="020B0604030504040204" pitchFamily="50" charset="-128"/>
              </a:rPr>
              <a:t>岩手医科大学附属病院</a:t>
            </a:r>
            <a:r>
              <a:rPr lang="ja-JP" altLang="en-US" sz="1600" spc="-113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腎・高血圧内科</a:t>
            </a:r>
            <a:endParaRPr lang="en-US" altLang="ja-JP" sz="1600" spc="-113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en-US" altLang="ja-JP" sz="1600" b="1" spc="-113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10:10</a:t>
            </a:r>
            <a:r>
              <a:rPr lang="ja-JP" altLang="en-US" sz="1600" b="1" spc="-113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　献腎移植について</a:t>
            </a:r>
            <a:endParaRPr lang="en-US" altLang="ja-JP" sz="1600" b="1" spc="-113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600" spc="-113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</a:t>
            </a:r>
            <a:r>
              <a:rPr lang="ja-JP" altLang="en-US" sz="1600" b="1" spc="-113" dirty="0">
                <a:latin typeface="メイリオ" panose="020B0604030504040204" pitchFamily="50" charset="-128"/>
                <a:ea typeface="メイリオ" panose="020B0604030504040204" pitchFamily="50" charset="-128"/>
              </a:rPr>
              <a:t>座長</a:t>
            </a:r>
            <a:r>
              <a:rPr lang="ja-JP" altLang="en-US" sz="1600" spc="-113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菊池克江　岩手医科大学附属病院　看護部</a:t>
            </a:r>
            <a:endParaRPr lang="en-US" altLang="ja-JP" sz="1600" spc="-113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600" spc="-113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</a:t>
            </a:r>
            <a:r>
              <a:rPr lang="ja-JP" altLang="en-US" sz="1600" b="1" spc="-113" dirty="0">
                <a:latin typeface="メイリオ" panose="020B0604030504040204" pitchFamily="50" charset="-128"/>
                <a:ea typeface="メイリオ" panose="020B0604030504040204" pitchFamily="50" charset="-128"/>
              </a:rPr>
              <a:t>演者</a:t>
            </a:r>
            <a:r>
              <a:rPr lang="ja-JP" altLang="en-US" sz="1600" spc="-113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桜糀由紀　岩手医科大学附属内丸メディカルセンター</a:t>
            </a:r>
            <a:endParaRPr lang="en-US" altLang="ja-JP" sz="1600" spc="-113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600" spc="-113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看護部</a:t>
            </a:r>
            <a:endParaRPr lang="en-US" altLang="ja-JP" sz="1600" spc="-113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en-US" altLang="ja-JP" sz="1600" b="1" spc="-113" dirty="0">
                <a:latin typeface="メイリオ" panose="020B0604030504040204" pitchFamily="50" charset="-128"/>
                <a:ea typeface="メイリオ" panose="020B0604030504040204" pitchFamily="50" charset="-128"/>
              </a:rPr>
              <a:t>11:10</a:t>
            </a:r>
            <a:r>
              <a:rPr lang="ja-JP" altLang="en-US" sz="1600" b="1" spc="-113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　腎移植の実際と献腎移植症例提示</a:t>
            </a:r>
            <a:endParaRPr lang="en-US" altLang="ja-JP" sz="1600" b="1" spc="-113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600" spc="-113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</a:t>
            </a:r>
            <a:r>
              <a:rPr lang="ja-JP" altLang="en-US" sz="1600" b="1" spc="-113" dirty="0">
                <a:latin typeface="メイリオ" panose="020B0604030504040204" pitchFamily="50" charset="-128"/>
                <a:ea typeface="メイリオ" panose="020B0604030504040204" pitchFamily="50" charset="-128"/>
              </a:rPr>
              <a:t>座長</a:t>
            </a:r>
            <a:r>
              <a:rPr lang="ja-JP" altLang="en-US" sz="1600" spc="-113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杉村　淳　</a:t>
            </a:r>
            <a:r>
              <a:rPr lang="zh-CN" altLang="en-US" sz="1600" spc="-113" dirty="0">
                <a:latin typeface="メイリオ" panose="020B0604030504040204" pitchFamily="50" charset="-128"/>
                <a:ea typeface="メイリオ" panose="020B0604030504040204" pitchFamily="50" charset="-128"/>
              </a:rPr>
              <a:t>岩手医科大学附属病院　泌尿器科</a:t>
            </a:r>
          </a:p>
          <a:p>
            <a:pPr>
              <a:lnSpc>
                <a:spcPct val="110000"/>
              </a:lnSpc>
            </a:pPr>
            <a:r>
              <a:rPr lang="ja-JP" altLang="en-US" sz="1600" spc="-113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                </a:t>
            </a:r>
            <a:r>
              <a:rPr lang="ja-JP" altLang="en-US" sz="1600" b="1" spc="-113" dirty="0">
                <a:latin typeface="メイリオ" panose="020B0604030504040204" pitchFamily="50" charset="-128"/>
                <a:ea typeface="メイリオ" panose="020B0604030504040204" pitchFamily="50" charset="-128"/>
              </a:rPr>
              <a:t>演者</a:t>
            </a:r>
            <a:r>
              <a:rPr lang="ja-JP" altLang="en-US" sz="1600" spc="-113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松浦朋彦　</a:t>
            </a:r>
            <a:r>
              <a:rPr lang="zh-CN" altLang="en-US" sz="1600" spc="-113" dirty="0">
                <a:latin typeface="メイリオ" panose="020B0604030504040204" pitchFamily="50" charset="-128"/>
                <a:ea typeface="メイリオ" panose="020B0604030504040204" pitchFamily="50" charset="-128"/>
              </a:rPr>
              <a:t>岩手医科大学附属病院　泌尿器科</a:t>
            </a:r>
          </a:p>
          <a:p>
            <a:pPr>
              <a:lnSpc>
                <a:spcPct val="110000"/>
              </a:lnSpc>
            </a:pPr>
            <a:r>
              <a:rPr lang="en-US" altLang="ja-JP" sz="1600" b="1" spc="-113" dirty="0">
                <a:latin typeface="メイリオ" panose="020B0604030504040204" pitchFamily="50" charset="-128"/>
                <a:ea typeface="メイリオ" panose="020B0604030504040204" pitchFamily="50" charset="-128"/>
              </a:rPr>
              <a:t>11:50</a:t>
            </a:r>
            <a:r>
              <a:rPr lang="ja-JP" altLang="en-US" sz="1600" b="1" spc="-113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　閉会の辞</a:t>
            </a:r>
            <a:endParaRPr lang="en-US" altLang="ja-JP" sz="1600" spc="-113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600" spc="-113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阿部貴弥　</a:t>
            </a:r>
            <a:r>
              <a:rPr lang="zh-CN" altLang="en-US" sz="1600" spc="-113" dirty="0">
                <a:latin typeface="メイリオ" panose="020B0604030504040204" pitchFamily="50" charset="-128"/>
                <a:ea typeface="メイリオ" panose="020B0604030504040204" pitchFamily="50" charset="-128"/>
              </a:rPr>
              <a:t>岩手医科大学附属病院　血液浄化療法部</a:t>
            </a:r>
            <a:r>
              <a:rPr lang="ja-JP" altLang="en-US" sz="1600" spc="-113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　　　　 　　 　　　</a:t>
            </a:r>
            <a:endParaRPr lang="en-US" altLang="ja-JP" sz="1600" spc="-113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95B7BB56-25C6-B98D-BC77-04D86ADB444C}"/>
              </a:ext>
            </a:extLst>
          </p:cNvPr>
          <p:cNvSpPr/>
          <p:nvPr/>
        </p:nvSpPr>
        <p:spPr>
          <a:xfrm>
            <a:off x="197234" y="2790179"/>
            <a:ext cx="936000" cy="280928"/>
          </a:xfrm>
          <a:prstGeom prst="roundRect">
            <a:avLst/>
          </a:prstGeom>
          <a:solidFill>
            <a:srgbClr val="003399"/>
          </a:solidFill>
          <a:ln w="285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defTabSz="685791">
              <a:defRPr/>
            </a:pPr>
            <a:r>
              <a:rPr lang="ja-JP" altLang="en-US" sz="1200" b="1" kern="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プログラム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28330DE-B515-A4E9-B3DE-07B80471A588}"/>
              </a:ext>
            </a:extLst>
          </p:cNvPr>
          <p:cNvSpPr txBox="1"/>
          <p:nvPr/>
        </p:nvSpPr>
        <p:spPr>
          <a:xfrm>
            <a:off x="142329" y="6950762"/>
            <a:ext cx="6697671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１．第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回岩手腎不全研究会春季セミナー内で開催致します。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第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回岩手腎不全研究会春季セミナーに関しては別途案内をご参照ください。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２．本研修会の聴講および入室時に配布しました参加申込用紙・アンケートの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提出をもって参加確認とします。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セミナー参加者名簿を作成し、日本腎代替療法医療専門推進協会へ提出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することをあらかじめご了承ください。申込用紙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にはご施設名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ご参加者名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を相違なく記載下さい。</a:t>
            </a:r>
            <a:endParaRPr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07423E6C-43E0-A445-714C-1057DA8DADA4}"/>
              </a:ext>
            </a:extLst>
          </p:cNvPr>
          <p:cNvSpPr txBox="1">
            <a:spLocks/>
          </p:cNvSpPr>
          <p:nvPr/>
        </p:nvSpPr>
        <p:spPr>
          <a:xfrm>
            <a:off x="234396" y="305958"/>
            <a:ext cx="6371206" cy="740203"/>
          </a:xfrm>
          <a:prstGeom prst="rect">
            <a:avLst/>
          </a:prstGeom>
          <a:noFill/>
        </p:spPr>
        <p:txBody>
          <a:bodyPr vert="horz" wrap="square" lIns="68580" tIns="34290" rIns="68580" bIns="34290" rtlCol="0" anchor="b">
            <a:sp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b="1" spc="-113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2023</a:t>
            </a:r>
            <a:r>
              <a:rPr lang="ja-JP" altLang="en-US" sz="3200" b="1" spc="-113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年度いわて腎代替療法研修会</a:t>
            </a:r>
            <a:endParaRPr lang="en-US" altLang="ja-JP" sz="3200" b="1" spc="-113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spc="-113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～導入期加算</a:t>
            </a:r>
            <a:r>
              <a:rPr lang="en-US" altLang="ja-JP" sz="1600" b="1" spc="-113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600" b="1" spc="-113" dirty="0">
                <a:latin typeface="メイリオ" panose="020B0604030504040204" pitchFamily="50" charset="-128"/>
                <a:ea typeface="メイリオ" panose="020B0604030504040204" pitchFamily="50" charset="-128"/>
              </a:rPr>
              <a:t>算定施設が実施する腎代替療法に関わる研修会～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76CE5B5-18BA-FAEB-23DE-30B0D9BE7300}"/>
              </a:ext>
            </a:extLst>
          </p:cNvPr>
          <p:cNvSpPr/>
          <p:nvPr/>
        </p:nvSpPr>
        <p:spPr>
          <a:xfrm>
            <a:off x="9000" y="9186000"/>
            <a:ext cx="6840000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5C04C3D8-09B4-451D-D2C0-555180074344}"/>
              </a:ext>
            </a:extLst>
          </p:cNvPr>
          <p:cNvSpPr/>
          <p:nvPr/>
        </p:nvSpPr>
        <p:spPr>
          <a:xfrm>
            <a:off x="0" y="4185"/>
            <a:ext cx="6840000" cy="1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4228505-23FA-AC50-5494-85EB4E4F5F7E}"/>
              </a:ext>
            </a:extLst>
          </p:cNvPr>
          <p:cNvSpPr txBox="1"/>
          <p:nvPr/>
        </p:nvSpPr>
        <p:spPr>
          <a:xfrm>
            <a:off x="933581" y="8900310"/>
            <a:ext cx="4972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問合せ先</a:t>
            </a:r>
            <a:r>
              <a:rPr kumimoji="1"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:019-613-7111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岩手医科大学附属病院　血液浄化療法部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C6F7BE2-97AF-88DB-3A8E-5F41D4A47336}"/>
              </a:ext>
            </a:extLst>
          </p:cNvPr>
          <p:cNvSpPr txBox="1"/>
          <p:nvPr/>
        </p:nvSpPr>
        <p:spPr>
          <a:xfrm>
            <a:off x="933581" y="9274020"/>
            <a:ext cx="5519460" cy="5632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5000"/>
              </a:lnSpc>
            </a:pPr>
            <a:r>
              <a:rPr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主催　：　岩手医科大学附属病院　岩手腎不全研究会　</a:t>
            </a:r>
            <a:endParaRPr lang="en-US" altLang="ja-JP" sz="1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95000"/>
              </a:lnSpc>
            </a:pPr>
            <a:r>
              <a:rPr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後援　：　日本腎代替療法専門職推進協会</a:t>
            </a:r>
            <a:endParaRPr lang="en-US" altLang="ja-JP" sz="1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6F9559C-C745-6581-C3AA-1C66F2580845}"/>
              </a:ext>
            </a:extLst>
          </p:cNvPr>
          <p:cNvSpPr txBox="1"/>
          <p:nvPr/>
        </p:nvSpPr>
        <p:spPr>
          <a:xfrm>
            <a:off x="3801277" y="2215185"/>
            <a:ext cx="311636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＊　新型コロナウイルス感染症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などの感染流行状態により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開催に変更する可能性が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あります。</a:t>
            </a:r>
          </a:p>
        </p:txBody>
      </p:sp>
    </p:spTree>
    <p:extLst>
      <p:ext uri="{BB962C8B-B14F-4D97-AF65-F5344CB8AC3E}">
        <p14:creationId xmlns:p14="http://schemas.microsoft.com/office/powerpoint/2010/main" val="3643031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42000">
              <a:schemeClr val="bg1"/>
            </a:gs>
            <a:gs pos="57000">
              <a:schemeClr val="bg1"/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2920B18-859B-A145-5A56-876FCE3E1F7C}"/>
              </a:ext>
            </a:extLst>
          </p:cNvPr>
          <p:cNvSpPr txBox="1"/>
          <p:nvPr/>
        </p:nvSpPr>
        <p:spPr>
          <a:xfrm>
            <a:off x="114631" y="1509317"/>
            <a:ext cx="6628738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1" i="0" u="none" strike="noStrike" kern="16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2023</a:t>
            </a:r>
            <a:r>
              <a:rPr kumimoji="1" lang="ja-JP" altLang="en-US" sz="3200" b="1" i="0" u="none" strike="noStrike" kern="16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年度いわて腎代替療法研修会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6000" b="1" i="0" u="none" strike="noStrike" kern="16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参加申込書</a:t>
            </a:r>
          </a:p>
        </p:txBody>
      </p:sp>
      <p:sp>
        <p:nvSpPr>
          <p:cNvPr id="3" name="矢印: 右 2">
            <a:extLst>
              <a:ext uri="{FF2B5EF4-FFF2-40B4-BE49-F238E27FC236}">
                <a16:creationId xmlns:a16="http://schemas.microsoft.com/office/drawing/2014/main" id="{0B4A5CDB-22C6-91E7-C531-24BCBE559EED}"/>
              </a:ext>
            </a:extLst>
          </p:cNvPr>
          <p:cNvSpPr/>
          <p:nvPr/>
        </p:nvSpPr>
        <p:spPr>
          <a:xfrm rot="16200000">
            <a:off x="2862728" y="-2221446"/>
            <a:ext cx="1132541" cy="5839012"/>
          </a:xfrm>
          <a:prstGeom prst="rightArrow">
            <a:avLst>
              <a:gd name="adj1" fmla="val 63306"/>
              <a:gd name="adj2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FA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D58F784-88CB-0A9B-6523-C141596FA6EF}"/>
              </a:ext>
            </a:extLst>
          </p:cNvPr>
          <p:cNvSpPr txBox="1"/>
          <p:nvPr/>
        </p:nvSpPr>
        <p:spPr>
          <a:xfrm>
            <a:off x="1797783" y="282733"/>
            <a:ext cx="326243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FAX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岩手医科大学泌尿器科学講座　宛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019-907-7079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4CB6DD3-1489-24E5-B39C-140133047A4A}"/>
              </a:ext>
            </a:extLst>
          </p:cNvPr>
          <p:cNvSpPr txBox="1"/>
          <p:nvPr/>
        </p:nvSpPr>
        <p:spPr>
          <a:xfrm>
            <a:off x="105010" y="3178005"/>
            <a:ext cx="66479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施設名：</a:t>
            </a:r>
            <a:r>
              <a:rPr kumimoji="1" lang="ja-JP" altLang="en-US" sz="3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　　　　　　　　</a:t>
            </a:r>
          </a:p>
        </p:txBody>
      </p:sp>
      <p:graphicFrame>
        <p:nvGraphicFramePr>
          <p:cNvPr id="9" name="表 9">
            <a:extLst>
              <a:ext uri="{FF2B5EF4-FFF2-40B4-BE49-F238E27FC236}">
                <a16:creationId xmlns:a16="http://schemas.microsoft.com/office/drawing/2014/main" id="{C3D1E068-5C49-F205-0694-C727066EA8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190558"/>
              </p:ext>
            </p:extLst>
          </p:nvPr>
        </p:nvGraphicFramePr>
        <p:xfrm>
          <a:off x="307634" y="3997990"/>
          <a:ext cx="6242725" cy="29242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1713">
                  <a:extLst>
                    <a:ext uri="{9D8B030D-6E8A-4147-A177-3AD203B41FA5}">
                      <a16:colId xmlns:a16="http://schemas.microsoft.com/office/drawing/2014/main" val="952617430"/>
                    </a:ext>
                  </a:extLst>
                </a:gridCol>
                <a:gridCol w="4041012">
                  <a:extLst>
                    <a:ext uri="{9D8B030D-6E8A-4147-A177-3AD203B41FA5}">
                      <a16:colId xmlns:a16="http://schemas.microsoft.com/office/drawing/2014/main" val="712150251"/>
                    </a:ext>
                  </a:extLst>
                </a:gridCol>
              </a:tblGrid>
              <a:tr h="4873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参加者氏名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e-mail</a:t>
                      </a:r>
                      <a:r>
                        <a:rPr kumimoji="1" lang="ja-JP" altLang="en-US" sz="20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アドレス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730520"/>
                  </a:ext>
                </a:extLst>
              </a:tr>
              <a:tr h="48737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953860"/>
                  </a:ext>
                </a:extLst>
              </a:tr>
              <a:tr h="48737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320671"/>
                  </a:ext>
                </a:extLst>
              </a:tr>
              <a:tr h="48737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013299"/>
                  </a:ext>
                </a:extLst>
              </a:tr>
              <a:tr h="48737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210364"/>
                  </a:ext>
                </a:extLst>
              </a:tr>
              <a:tr h="48737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679262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2BF206B-69EE-5E7E-ED4E-0DC8D661CFA8}"/>
              </a:ext>
            </a:extLst>
          </p:cNvPr>
          <p:cNvSpPr txBox="1"/>
          <p:nvPr/>
        </p:nvSpPr>
        <p:spPr>
          <a:xfrm>
            <a:off x="256230" y="7270588"/>
            <a:ext cx="6345531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＊　会場整理の都合上、</a:t>
            </a:r>
            <a:r>
              <a:rPr kumimoji="1" lang="en-US" altLang="ja-JP" b="1" dirty="0">
                <a:solidFill>
                  <a:prstClr val="black"/>
                </a:solidFill>
              </a:rPr>
              <a:t>2023</a:t>
            </a:r>
            <a:r>
              <a:rPr kumimoji="1" lang="ja-JP" altLang="en-US" b="1" dirty="0">
                <a:solidFill>
                  <a:prstClr val="black"/>
                </a:solidFill>
              </a:rPr>
              <a:t>年</a:t>
            </a:r>
            <a:r>
              <a:rPr kumimoji="1" lang="en-US" altLang="ja-JP" b="1" dirty="0">
                <a:solidFill>
                  <a:prstClr val="black"/>
                </a:solidFill>
              </a:rPr>
              <a:t>5</a:t>
            </a:r>
            <a:r>
              <a:rPr kumimoji="1" lang="ja-JP" altLang="en-US" b="1" dirty="0">
                <a:solidFill>
                  <a:prstClr val="black"/>
                </a:solidFill>
              </a:rPr>
              <a:t>月</a:t>
            </a:r>
            <a:r>
              <a:rPr kumimoji="1" lang="en-US" altLang="ja-JP" b="1" dirty="0">
                <a:solidFill>
                  <a:prstClr val="black"/>
                </a:solidFill>
              </a:rPr>
              <a:t>19</a:t>
            </a:r>
            <a:r>
              <a:rPr kumimoji="1" lang="ja-JP" altLang="en-US" b="1" dirty="0">
                <a:solidFill>
                  <a:prstClr val="black"/>
                </a:solidFill>
              </a:rPr>
              <a:t>日までに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必要事項を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游ゴシック" panose="020B0400000000000000" pitchFamily="50" charset="-128"/>
              <a:cs typeface="+mn-cs"/>
            </a:endParaRPr>
          </a:p>
          <a:p>
            <a:pPr lvl="0"/>
            <a:r>
              <a:rPr kumimoji="1" lang="ja-JP" altLang="en-US" b="1" dirty="0">
                <a:solidFill>
                  <a:prstClr val="black"/>
                </a:solidFill>
                <a:latin typeface="Calibri"/>
                <a:ea typeface="游ゴシック" panose="020B0400000000000000" pitchFamily="50" charset="-128"/>
              </a:rPr>
              <a:t>　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ご記入の上、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FAX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にて申し込みをお願いします。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＊　岩手県下の感染状況により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Web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開催に変更時は</a:t>
            </a:r>
            <a:r>
              <a:rPr kumimoji="1" lang="ja-JP" altLang="en-US" b="1" dirty="0">
                <a:solidFill>
                  <a:prstClr val="black"/>
                </a:solidFill>
                <a:latin typeface="Calibri"/>
                <a:ea typeface="游ゴシック" panose="020B0400000000000000" pitchFamily="50" charset="-128"/>
              </a:rPr>
              <a:t>申込書</a:t>
            </a:r>
            <a:endParaRPr kumimoji="1" lang="en-US" altLang="ja-JP" b="1" dirty="0">
              <a:solidFill>
                <a:prstClr val="black"/>
              </a:solidFill>
              <a:latin typeface="Calibri"/>
              <a:ea typeface="游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dirty="0">
                <a:solidFill>
                  <a:prstClr val="black"/>
                </a:solidFill>
                <a:latin typeface="Calibri"/>
                <a:ea typeface="游ゴシック" panose="020B0400000000000000" pitchFamily="50" charset="-128"/>
              </a:rPr>
              <a:t>　に記載いただいた</a:t>
            </a:r>
            <a:r>
              <a:rPr kumimoji="1" lang="en-US" altLang="ja-JP" b="1" dirty="0">
                <a:solidFill>
                  <a:prstClr val="black"/>
                </a:solidFill>
                <a:latin typeface="Calibri"/>
                <a:ea typeface="游ゴシック" panose="020B0400000000000000" pitchFamily="50" charset="-128"/>
              </a:rPr>
              <a:t>e-mail</a:t>
            </a:r>
            <a:r>
              <a:rPr kumimoji="1" lang="ja-JP" altLang="en-US" b="1" dirty="0">
                <a:solidFill>
                  <a:prstClr val="black"/>
                </a:solidFill>
                <a:latin typeface="Calibri"/>
                <a:ea typeface="游ゴシック" panose="020B0400000000000000" pitchFamily="50" charset="-128"/>
              </a:rPr>
              <a:t>アドレスに</a:t>
            </a:r>
            <a:r>
              <a:rPr kumimoji="1" lang="en-US" altLang="ja-JP" b="1" dirty="0">
                <a:solidFill>
                  <a:prstClr val="black"/>
                </a:solidFill>
                <a:latin typeface="Calibri"/>
                <a:ea typeface="游ゴシック" panose="020B0400000000000000" pitchFamily="50" charset="-128"/>
              </a:rPr>
              <a:t>Web</a:t>
            </a:r>
            <a:r>
              <a:rPr kumimoji="1" lang="ja-JP" altLang="en-US" b="1" dirty="0">
                <a:solidFill>
                  <a:prstClr val="black"/>
                </a:solidFill>
                <a:latin typeface="Calibri"/>
                <a:ea typeface="游ゴシック" panose="020B0400000000000000" pitchFamily="50" charset="-128"/>
              </a:rPr>
              <a:t>聴講に関する案内</a:t>
            </a:r>
            <a:endParaRPr kumimoji="1" lang="en-US" altLang="ja-JP" b="1" dirty="0">
              <a:solidFill>
                <a:prstClr val="black"/>
              </a:solidFill>
              <a:latin typeface="Calibri"/>
              <a:ea typeface="游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dirty="0">
                <a:solidFill>
                  <a:prstClr val="black"/>
                </a:solidFill>
                <a:latin typeface="Calibri"/>
                <a:ea typeface="游ゴシック" panose="020B0400000000000000" pitchFamily="50" charset="-128"/>
              </a:rPr>
              <a:t>　を含めた連絡を行います。</a:t>
            </a:r>
            <a:endParaRPr kumimoji="1" lang="en-US" altLang="ja-JP" b="1" dirty="0">
              <a:solidFill>
                <a:prstClr val="black"/>
              </a:solidFill>
              <a:latin typeface="Calibri"/>
              <a:ea typeface="游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rPr>
              <a:t>　　なお、その判断は岩手医科大学附属病院の基準</a:t>
            </a:r>
            <a:r>
              <a:rPr kumimoji="1" lang="ja-JP" altLang="en-US" b="1" dirty="0">
                <a:solidFill>
                  <a:prstClr val="black"/>
                </a:solidFill>
                <a:latin typeface="Calibri"/>
                <a:ea typeface="游ゴシック" panose="020B0400000000000000" pitchFamily="50" charset="-128"/>
              </a:rPr>
              <a:t>にて</a:t>
            </a:r>
            <a:endParaRPr kumimoji="1" lang="en-US" altLang="ja-JP" b="1" dirty="0">
              <a:solidFill>
                <a:prstClr val="black"/>
              </a:solidFill>
              <a:latin typeface="Calibri"/>
              <a:ea typeface="游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dirty="0">
                <a:solidFill>
                  <a:prstClr val="black"/>
                </a:solidFill>
                <a:latin typeface="Calibri"/>
                <a:ea typeface="游ゴシック" panose="020B0400000000000000" pitchFamily="50" charset="-128"/>
              </a:rPr>
              <a:t>　判断したします。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587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443</Words>
  <PresentationFormat>A4 210 x 297 mm</PresentationFormat>
  <Paragraphs>53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2023-05-02T08:45:06Z</dcterms:created>
  <dcterms:modified xsi:type="dcterms:W3CDTF">2023-05-02T08:45:11Z</dcterms:modified>
</cp:coreProperties>
</file>