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6" r:id="rId1"/>
    <p:sldMasterId id="2147483708" r:id="rId2"/>
    <p:sldMasterId id="2147483695" r:id="rId3"/>
    <p:sldMasterId id="2147483650" r:id="rId4"/>
    <p:sldMasterId id="2147483710" r:id="rId5"/>
    <p:sldMasterId id="2147483718" r:id="rId6"/>
    <p:sldMasterId id="2147483712" r:id="rId7"/>
    <p:sldMasterId id="2147483720" r:id="rId8"/>
  </p:sldMasterIdLst>
  <p:notesMasterIdLst>
    <p:notesMasterId r:id="rId11"/>
  </p:notesMasterIdLst>
  <p:sldIdLst>
    <p:sldId id="266" r:id="rId9"/>
    <p:sldId id="264" r:id="rId10"/>
  </p:sldIdLst>
  <p:sldSz cx="6858000" cy="9906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CCECFF"/>
    <a:srgbClr val="4A773C"/>
    <a:srgbClr val="FF9900"/>
    <a:srgbClr val="652D86"/>
    <a:srgbClr val="FA8300"/>
    <a:srgbClr val="DAE3F3"/>
    <a:srgbClr val="FA8200"/>
    <a:srgbClr val="FFFFFF"/>
    <a:srgbClr val="4A77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63" autoAdjust="0"/>
    <p:restoredTop sz="99297" autoAdjust="0"/>
  </p:normalViewPr>
  <p:slideViewPr>
    <p:cSldViewPr>
      <p:cViewPr varScale="1">
        <p:scale>
          <a:sx n="78" d="100"/>
          <a:sy n="78" d="100"/>
        </p:scale>
        <p:origin x="3042" y="132"/>
      </p:cViewPr>
      <p:guideLst>
        <p:guide orient="horz" pos="3120"/>
        <p:guide pos="216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tableStyles" Target="tableStyles.xml"/><Relationship Id="rId10"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247" cy="498328"/>
          </a:xfrm>
          <a:prstGeom prst="rect">
            <a:avLst/>
          </a:prstGeom>
        </p:spPr>
        <p:txBody>
          <a:bodyPr vert="horz" lIns="92092" tIns="46047" rIns="92092" bIns="4604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826" y="0"/>
            <a:ext cx="2946246" cy="498328"/>
          </a:xfrm>
          <a:prstGeom prst="rect">
            <a:avLst/>
          </a:prstGeom>
        </p:spPr>
        <p:txBody>
          <a:bodyPr vert="horz" lIns="92092" tIns="46047" rIns="92092" bIns="46047" rtlCol="0"/>
          <a:lstStyle>
            <a:lvl1pPr algn="r">
              <a:defRPr sz="1200"/>
            </a:lvl1pPr>
          </a:lstStyle>
          <a:p>
            <a:fld id="{D71A8B6A-2DE5-4888-8D5E-57FD9BD719AF}" type="datetimeFigureOut">
              <a:rPr kumimoji="1" lang="ja-JP" altLang="en-US" smtClean="0"/>
              <a:t>2023/4/12</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2092" tIns="46047" rIns="92092" bIns="46047" rtlCol="0" anchor="ctr"/>
          <a:lstStyle/>
          <a:p>
            <a:endParaRPr lang="ja-JP" altLang="en-US"/>
          </a:p>
        </p:txBody>
      </p:sp>
      <p:sp>
        <p:nvSpPr>
          <p:cNvPr id="5" name="ノート プレースホルダー 4"/>
          <p:cNvSpPr>
            <a:spLocks noGrp="1"/>
          </p:cNvSpPr>
          <p:nvPr>
            <p:ph type="body" sz="quarter" idx="3"/>
          </p:nvPr>
        </p:nvSpPr>
        <p:spPr>
          <a:xfrm>
            <a:off x="679289" y="4777245"/>
            <a:ext cx="5439101" cy="3908363"/>
          </a:xfrm>
          <a:prstGeom prst="rect">
            <a:avLst/>
          </a:prstGeom>
        </p:spPr>
        <p:txBody>
          <a:bodyPr vert="horz" lIns="92092" tIns="46047" rIns="92092" bIns="4604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311"/>
            <a:ext cx="2946247" cy="498328"/>
          </a:xfrm>
          <a:prstGeom prst="rect">
            <a:avLst/>
          </a:prstGeom>
        </p:spPr>
        <p:txBody>
          <a:bodyPr vert="horz" lIns="92092" tIns="46047" rIns="92092" bIns="4604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826" y="9428311"/>
            <a:ext cx="2946246" cy="498328"/>
          </a:xfrm>
          <a:prstGeom prst="rect">
            <a:avLst/>
          </a:prstGeom>
        </p:spPr>
        <p:txBody>
          <a:bodyPr vert="horz" lIns="92092" tIns="46047" rIns="92092" bIns="46047" rtlCol="0" anchor="b"/>
          <a:lstStyle>
            <a:lvl1pPr algn="r">
              <a:defRPr sz="1200"/>
            </a:lvl1pPr>
          </a:lstStyle>
          <a:p>
            <a:fld id="{74D406F6-FDFA-4605-8F5A-0C43C7F38FBD}" type="slidenum">
              <a:rPr kumimoji="1" lang="ja-JP" altLang="en-US" smtClean="0"/>
              <a:t>‹#›</a:t>
            </a:fld>
            <a:endParaRPr kumimoji="1" lang="ja-JP" altLang="en-US"/>
          </a:p>
        </p:txBody>
      </p:sp>
    </p:spTree>
    <p:extLst>
      <p:ext uri="{BB962C8B-B14F-4D97-AF65-F5344CB8AC3E}">
        <p14:creationId xmlns:p14="http://schemas.microsoft.com/office/powerpoint/2010/main" val="3464686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bg1"/>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84260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
        <p:nvSpPr>
          <p:cNvPr id="4" name="タイトル 1"/>
          <p:cNvSpPr>
            <a:spLocks noGrp="1"/>
          </p:cNvSpPr>
          <p:nvPr>
            <p:ph type="title" hasCustomPrompt="1"/>
          </p:nvPr>
        </p:nvSpPr>
        <p:spPr>
          <a:xfrm>
            <a:off x="0" y="632520"/>
            <a:ext cx="6858000" cy="1296144"/>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Tree>
    <p:extLst>
      <p:ext uri="{BB962C8B-B14F-4D97-AF65-F5344CB8AC3E}">
        <p14:creationId xmlns:p14="http://schemas.microsoft.com/office/powerpoint/2010/main" val="4384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60512"/>
            <a:ext cx="6858000" cy="1080120"/>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573150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599058"/>
            <a:ext cx="6858000" cy="1329606"/>
          </a:xfrm>
          <a:prstGeom prst="rect">
            <a:avLst/>
          </a:prstGeom>
        </p:spPr>
        <p:txBody>
          <a:bodyPr anchor="ctr"/>
          <a:lstStyle>
            <a:lvl1pPr>
              <a:defRPr sz="3600" b="1">
                <a:solidFill>
                  <a:schemeClr val="bg1"/>
                </a:solidFill>
                <a:latin typeface="+mn-ea"/>
                <a:ea typeface="+mn-ea"/>
              </a:defRPr>
            </a:lvl1pPr>
          </a:lstStyle>
          <a:p>
            <a:r>
              <a:rPr kumimoji="1" lang="ja-JP" altLang="en-US" dirty="0"/>
              <a:t>セミナータイトル</a:t>
            </a:r>
          </a:p>
        </p:txBody>
      </p:sp>
      <p:sp>
        <p:nvSpPr>
          <p:cNvPr id="7"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412534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hasCustomPrompt="1"/>
          </p:nvPr>
        </p:nvSpPr>
        <p:spPr>
          <a:xfrm>
            <a:off x="0" y="632570"/>
            <a:ext cx="6858000" cy="1008062"/>
          </a:xfrm>
          <a:prstGeom prst="rect">
            <a:avLst/>
          </a:prstGeom>
        </p:spPr>
        <p:txBody>
          <a:bodyPr anchor="ctr"/>
          <a:lstStyle>
            <a:lvl1pPr marL="0" indent="0" algn="ctr">
              <a:buNone/>
              <a:defRPr sz="3600" b="1">
                <a:solidFill>
                  <a:srgbClr val="003399"/>
                </a:solidFill>
                <a:latin typeface="ＭＳ Ｐゴシック" panose="020B0600070205080204" pitchFamily="50" charset="-128"/>
                <a:ea typeface="ＭＳ Ｐゴシック" panose="020B0600070205080204" pitchFamily="50" charset="-128"/>
              </a:defRPr>
            </a:lvl1pPr>
            <a:lvl2pPr marL="457200" indent="0">
              <a:buNone/>
              <a:defRPr/>
            </a:lvl2pPr>
          </a:lstStyle>
          <a:p>
            <a:pPr lvl="0"/>
            <a:r>
              <a:rPr kumimoji="1" lang="ja-JP" altLang="en-US" dirty="0"/>
              <a:t>セミナータイトル</a:t>
            </a:r>
          </a:p>
        </p:txBody>
      </p:sp>
      <p:sp>
        <p:nvSpPr>
          <p:cNvPr id="8" name="テキスト プレースホルダー 5"/>
          <p:cNvSpPr>
            <a:spLocks noGrp="1"/>
          </p:cNvSpPr>
          <p:nvPr>
            <p:ph type="body" sz="quarter" idx="11" hasCustomPrompt="1"/>
          </p:nvPr>
        </p:nvSpPr>
        <p:spPr>
          <a:xfrm>
            <a:off x="5373216" y="9633521"/>
            <a:ext cx="1351597" cy="216023"/>
          </a:xfrm>
          <a:prstGeom prst="rect">
            <a:avLst/>
          </a:prstGeom>
        </p:spPr>
        <p:txBody>
          <a:bodyPr/>
          <a:lstStyle>
            <a:lvl1pPr marL="0" indent="0" algn="r">
              <a:buNone/>
              <a:defRPr sz="900" b="0">
                <a:solidFill>
                  <a:srgbClr val="003399"/>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197262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632521"/>
            <a:ext cx="6858000" cy="1080119"/>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
        <p:nvSpPr>
          <p:cNvPr id="4"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marL="0" indent="0" algn="r">
              <a:buNone/>
              <a:defRPr sz="900" b="0">
                <a:solidFill>
                  <a:schemeClr val="bg1"/>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653156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0" y="848544"/>
            <a:ext cx="6858000" cy="1296144"/>
          </a:xfrm>
          <a:prstGeom prst="rect">
            <a:avLst/>
          </a:prstGeom>
        </p:spPr>
        <p:txBody>
          <a:bodyPr anchor="ctr"/>
          <a:lstStyle>
            <a:lvl1pPr algn="ctr">
              <a:defRPr b="1">
                <a:solidFill>
                  <a:schemeClr val="tx1">
                    <a:lumMod val="65000"/>
                    <a:lumOff val="35000"/>
                  </a:schemeClr>
                </a:solidFill>
                <a:latin typeface="+mn-ea"/>
                <a:ea typeface="+mn-ea"/>
              </a:defRPr>
            </a:lvl1pPr>
          </a:lstStyle>
          <a:p>
            <a:r>
              <a:rPr kumimoji="1" lang="ja-JP" altLang="en-US" dirty="0"/>
              <a:t>セミナータイトル</a:t>
            </a:r>
          </a:p>
        </p:txBody>
      </p:sp>
      <p:sp>
        <p:nvSpPr>
          <p:cNvPr id="6" name="テキスト プレースホルダー 5"/>
          <p:cNvSpPr>
            <a:spLocks noGrp="1"/>
          </p:cNvSpPr>
          <p:nvPr>
            <p:ph type="body" sz="quarter" idx="10" hasCustomPrompt="1"/>
          </p:nvPr>
        </p:nvSpPr>
        <p:spPr>
          <a:xfrm>
            <a:off x="5373216" y="9633521"/>
            <a:ext cx="1351597" cy="216023"/>
          </a:xfrm>
          <a:prstGeom prst="rect">
            <a:avLst/>
          </a:prstGeom>
        </p:spPr>
        <p:txBody>
          <a:bodyPr/>
          <a:lstStyle>
            <a:lvl1pPr algn="r">
              <a:defRPr sz="800" b="0">
                <a:solidFill>
                  <a:schemeClr val="bg1"/>
                </a:solidFill>
                <a:latin typeface="Franklin Gothic Book" panose="020B0503020102020204" pitchFamily="34" charset="0"/>
              </a:defRPr>
            </a:lvl1pPr>
          </a:lstStyle>
          <a:p>
            <a:pPr lvl="0"/>
            <a:r>
              <a:rPr kumimoji="1" lang="en-US" altLang="ja-JP" dirty="0"/>
              <a:t>JPXXXX</a:t>
            </a:r>
            <a:r>
              <a:rPr kumimoji="1" lang="ja-JP" altLang="en-US" dirty="0"/>
              <a:t>（販促品番号）</a:t>
            </a:r>
          </a:p>
        </p:txBody>
      </p:sp>
    </p:spTree>
    <p:extLst>
      <p:ext uri="{BB962C8B-B14F-4D97-AF65-F5344CB8AC3E}">
        <p14:creationId xmlns:p14="http://schemas.microsoft.com/office/powerpoint/2010/main" val="2132015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テキスト プレースホルダー 5"/>
          <p:cNvSpPr>
            <a:spLocks noGrp="1"/>
          </p:cNvSpPr>
          <p:nvPr>
            <p:ph type="body" sz="quarter" idx="10" hasCustomPrompt="1"/>
          </p:nvPr>
        </p:nvSpPr>
        <p:spPr>
          <a:xfrm>
            <a:off x="5373216" y="9561512"/>
            <a:ext cx="1351597" cy="216023"/>
          </a:xfrm>
          <a:prstGeom prst="rect">
            <a:avLst/>
          </a:prstGeom>
        </p:spPr>
        <p:txBody>
          <a:bodyPr/>
          <a:lstStyle>
            <a:lvl1pPr marL="0" indent="0" algn="r">
              <a:buNone/>
              <a:defRPr sz="800" b="0">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pPr lvl="0"/>
            <a:r>
              <a:rPr kumimoji="1" lang="en-US" altLang="ja-JP" dirty="0"/>
              <a:t>JPXXXX</a:t>
            </a:r>
            <a:r>
              <a:rPr kumimoji="1" lang="ja-JP" altLang="en-US" dirty="0"/>
              <a:t>（販促品番号）</a:t>
            </a:r>
          </a:p>
        </p:txBody>
      </p:sp>
      <p:sp>
        <p:nvSpPr>
          <p:cNvPr id="4" name="タイトル 1"/>
          <p:cNvSpPr>
            <a:spLocks noGrp="1"/>
          </p:cNvSpPr>
          <p:nvPr>
            <p:ph type="title" hasCustomPrompt="1"/>
          </p:nvPr>
        </p:nvSpPr>
        <p:spPr>
          <a:xfrm>
            <a:off x="0" y="632520"/>
            <a:ext cx="6858000" cy="1296144"/>
          </a:xfrm>
          <a:prstGeom prst="rect">
            <a:avLst/>
          </a:prstGeom>
        </p:spPr>
        <p:txBody>
          <a:bodyPr anchor="ctr"/>
          <a:lstStyle>
            <a:lvl1pPr algn="ctr">
              <a:defRPr sz="3600" b="1">
                <a:solidFill>
                  <a:schemeClr val="tx1">
                    <a:lumMod val="65000"/>
                    <a:lumOff val="35000"/>
                  </a:schemeClr>
                </a:solidFill>
                <a:latin typeface="ＭＳ Ｐゴシック" panose="020B0600070205080204" pitchFamily="50" charset="-128"/>
                <a:ea typeface="ＭＳ Ｐゴシック" panose="020B0600070205080204" pitchFamily="50" charset="-128"/>
              </a:defRPr>
            </a:lvl1pPr>
          </a:lstStyle>
          <a:p>
            <a:r>
              <a:rPr kumimoji="1" lang="ja-JP" altLang="en-US" dirty="0"/>
              <a:t>セミナータイトル</a:t>
            </a:r>
          </a:p>
        </p:txBody>
      </p:sp>
    </p:spTree>
    <p:extLst>
      <p:ext uri="{BB962C8B-B14F-4D97-AF65-F5344CB8AC3E}">
        <p14:creationId xmlns:p14="http://schemas.microsoft.com/office/powerpoint/2010/main" val="520048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gi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 r="17518" b="72928"/>
          <a:stretch/>
        </p:blipFill>
        <p:spPr bwMode="auto">
          <a:xfrm>
            <a:off x="0" y="0"/>
            <a:ext cx="6876000" cy="18566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8" name="図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038361"/>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32489"/>
          </a:xfrm>
          <a:prstGeom prst="rect">
            <a:avLst/>
          </a:prstGeom>
        </p:spPr>
      </p:pic>
    </p:spTree>
    <p:extLst>
      <p:ext uri="{BB962C8B-B14F-4D97-AF65-F5344CB8AC3E}">
        <p14:creationId xmlns:p14="http://schemas.microsoft.com/office/powerpoint/2010/main" val="3931606882"/>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図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 y="-73251"/>
            <a:ext cx="6858001" cy="9979251"/>
          </a:xfrm>
          <a:prstGeom prst="rect">
            <a:avLst/>
          </a:prstGeom>
        </p:spPr>
      </p:pic>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2" name="正方形/長方形 11"/>
          <p:cNvSpPr/>
          <p:nvPr userDrawn="1"/>
        </p:nvSpPr>
        <p:spPr>
          <a:xfrm>
            <a:off x="0" y="1712640"/>
            <a:ext cx="6858000" cy="7704856"/>
          </a:xfrm>
          <a:prstGeom prst="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64345549"/>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userDrawn="1"/>
        </p:nvSpPr>
        <p:spPr>
          <a:xfrm>
            <a:off x="0" y="0"/>
            <a:ext cx="6858000" cy="200067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2000672"/>
            <a:ext cx="6858000"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14" name="正方形/長方形 13"/>
          <p:cNvSpPr/>
          <p:nvPr userDrawn="1"/>
        </p:nvSpPr>
        <p:spPr>
          <a:xfrm>
            <a:off x="0" y="8858672"/>
            <a:ext cx="6858000" cy="1047328"/>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99" r:id="rId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2456" t="67516" r="28339" b="853"/>
          <a:stretch/>
        </p:blipFill>
        <p:spPr bwMode="auto">
          <a:xfrm>
            <a:off x="0" y="-6307"/>
            <a:ext cx="6858000" cy="1764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l="30795" t="574" b="91957"/>
          <a:stretch/>
        </p:blipFill>
        <p:spPr bwMode="auto">
          <a:xfrm>
            <a:off x="0" y="9489504"/>
            <a:ext cx="6858000" cy="41649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4" name="図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sp>
        <p:nvSpPr>
          <p:cNvPr id="9" name="正方形/長方形 8"/>
          <p:cNvSpPr/>
          <p:nvPr userDrawn="1"/>
        </p:nvSpPr>
        <p:spPr>
          <a:xfrm>
            <a:off x="0" y="1784648"/>
            <a:ext cx="6858000" cy="7704856"/>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1083816"/>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4972" r="17518" b="72928"/>
          <a:stretch/>
        </p:blipFill>
        <p:spPr bwMode="auto">
          <a:xfrm>
            <a:off x="0" y="1712640"/>
            <a:ext cx="6876000" cy="1440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9"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16000"/>
            <a:ext cx="1368000" cy="228881"/>
          </a:xfrm>
          <a:prstGeom prst="rect">
            <a:avLst/>
          </a:prstGeom>
        </p:spPr>
      </p:pic>
      <p:sp>
        <p:nvSpPr>
          <p:cNvPr id="4" name="正方形/長方形 3"/>
          <p:cNvSpPr/>
          <p:nvPr userDrawn="1"/>
        </p:nvSpPr>
        <p:spPr>
          <a:xfrm>
            <a:off x="0" y="1856656"/>
            <a:ext cx="6876000" cy="7625072"/>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9044275"/>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15976" r="17518" b="72928"/>
          <a:stretch/>
        </p:blipFill>
        <p:spPr bwMode="auto">
          <a:xfrm>
            <a:off x="-1257" y="0"/>
            <a:ext cx="6876000" cy="76098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28881"/>
          </a:xfrm>
          <a:prstGeom prst="rect">
            <a:avLst/>
          </a:prstGeom>
        </p:spPr>
      </p:pic>
      <p:pic>
        <p:nvPicPr>
          <p:cNvPr id="5" name="Picture 9" descr="background-11.png"/>
          <p:cNvPicPr>
            <a:picLocks/>
          </p:cNvPicPr>
          <p:nvPr userDrawn="1"/>
        </p:nvPicPr>
        <p:blipFill rotWithShape="1">
          <a:blip r:embed="rId3" cstate="email">
            <a:extLst>
              <a:ext uri="{28A0092B-C50C-407E-A947-70E740481C1C}">
                <a14:useLocalDpi xmlns:a14="http://schemas.microsoft.com/office/drawing/2010/main"/>
              </a:ext>
            </a:extLst>
          </a:blip>
          <a:srcRect l="26219" t="-2" r="17518" b="93589"/>
          <a:stretch/>
        </p:blipFill>
        <p:spPr bwMode="auto">
          <a:xfrm>
            <a:off x="0" y="9481728"/>
            <a:ext cx="6876000" cy="4398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960288"/>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正方形/長方形 1"/>
          <p:cNvSpPr/>
          <p:nvPr userDrawn="1"/>
        </p:nvSpPr>
        <p:spPr>
          <a:xfrm>
            <a:off x="0" y="2000672"/>
            <a:ext cx="6858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6" descr="background-05.png"/>
          <p:cNvPicPr>
            <a:picLocks noChangeAspect="1"/>
          </p:cNvPicPr>
          <p:nvPr userDrawn="1"/>
        </p:nvPicPr>
        <p:blipFill rotWithShape="1">
          <a:blip r:embed="rId3" cstate="email">
            <a:extLst>
              <a:ext uri="{28A0092B-C50C-407E-A947-70E740481C1C}">
                <a14:useLocalDpi xmlns:a14="http://schemas.microsoft.com/office/drawing/2010/main"/>
              </a:ext>
            </a:extLst>
          </a:blip>
          <a:srcRect r="43725"/>
          <a:stretch/>
        </p:blipFill>
        <p:spPr bwMode="auto">
          <a:xfrm>
            <a:off x="0" y="1280592"/>
            <a:ext cx="6858000" cy="7992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2000" y="234000"/>
            <a:ext cx="1368000" cy="232489"/>
          </a:xfrm>
          <a:prstGeom prst="rect">
            <a:avLst/>
          </a:prstGeom>
        </p:spPr>
      </p:pic>
    </p:spTree>
    <p:extLst>
      <p:ext uri="{BB962C8B-B14F-4D97-AF65-F5344CB8AC3E}">
        <p14:creationId xmlns:p14="http://schemas.microsoft.com/office/powerpoint/2010/main" val="127082445"/>
      </p:ext>
    </p:extLst>
  </p:cSld>
  <p:clrMap bg1="lt1" tx1="dk1" bg2="lt2" tx2="dk2" accent1="accent1" accent2="accent2" accent3="accent3" accent4="accent4" accent5="accent5" accent6="accent6" hlink="hlink" folHlink="folHlink"/>
  <p:sldLayoutIdLst>
    <p:sldLayoutId id="2147483721"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axter.zoom.us/webinar/register/WN_mBlkJzPZRzepF3a43ySHaA"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baxter.zoom.us/webinar/register/WN_Y6jntSzXRJOLBmkjogmXbw" TargetMode="External"/><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2.pn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0" y="-159568"/>
            <a:ext cx="6858000" cy="918598"/>
          </a:xfrm>
        </p:spPr>
        <p:txBody>
          <a:bodyPr/>
          <a:lstStyle/>
          <a:p>
            <a:r>
              <a:rPr kumimoji="1" lang="ja-JP" altLang="en-US" sz="3200" dirty="0">
                <a:solidFill>
                  <a:schemeClr val="tx1"/>
                </a:solidFill>
              </a:rPr>
              <a:t>山口県腎代替</a:t>
            </a:r>
            <a:r>
              <a:rPr kumimoji="1" lang="ja-JP" altLang="en-US" sz="3200">
                <a:solidFill>
                  <a:schemeClr val="tx1"/>
                </a:solidFill>
              </a:rPr>
              <a:t>療法セミナー</a:t>
            </a:r>
            <a:endParaRPr kumimoji="1" lang="ja-JP" altLang="en-US" sz="3200" dirty="0">
              <a:solidFill>
                <a:srgbClr val="FF0000"/>
              </a:solidFill>
            </a:endParaRPr>
          </a:p>
        </p:txBody>
      </p:sp>
      <p:sp>
        <p:nvSpPr>
          <p:cNvPr id="27" name="テキスト ボックス 26"/>
          <p:cNvSpPr txBox="1"/>
          <p:nvPr/>
        </p:nvSpPr>
        <p:spPr>
          <a:xfrm>
            <a:off x="979368" y="623809"/>
            <a:ext cx="5542829" cy="584775"/>
          </a:xfrm>
          <a:prstGeom prst="rect">
            <a:avLst/>
          </a:prstGeom>
          <a:noFill/>
        </p:spPr>
        <p:txBody>
          <a:bodyPr wrap="square" rtlCol="0">
            <a:spAutoFit/>
          </a:bodyPr>
          <a:lstStyle/>
          <a:p>
            <a:r>
              <a:rPr lang="en-US" altLang="ja-JP" sz="2400" b="1" dirty="0">
                <a:solidFill>
                  <a:srgbClr val="000000"/>
                </a:solidFill>
                <a:latin typeface="ＭＳ Ｐゴシック" panose="020B0600070205080204" pitchFamily="50" charset="-128"/>
                <a:ea typeface="ＭＳ Ｐゴシック" panose="020B0600070205080204" pitchFamily="50" charset="-128"/>
              </a:rPr>
              <a:t>2023</a:t>
            </a:r>
            <a:r>
              <a:rPr lang="ja-JP" altLang="en-US" sz="2400" b="1" dirty="0">
                <a:solidFill>
                  <a:srgbClr val="000000"/>
                </a:solidFill>
                <a:latin typeface="ＭＳ Ｐゴシック" panose="020B0600070205080204" pitchFamily="50" charset="-128"/>
                <a:ea typeface="ＭＳ Ｐゴシック" panose="020B0600070205080204" pitchFamily="50" charset="-128"/>
              </a:rPr>
              <a:t>年</a:t>
            </a:r>
            <a:r>
              <a:rPr lang="en-US" altLang="ja-JP" sz="3200" b="1" dirty="0">
                <a:solidFill>
                  <a:srgbClr val="000000"/>
                </a:solidFill>
                <a:latin typeface="ＭＳ Ｐゴシック" panose="020B0600070205080204" pitchFamily="50" charset="-128"/>
                <a:ea typeface="ＭＳ Ｐゴシック" panose="020B0600070205080204" pitchFamily="50" charset="-128"/>
              </a:rPr>
              <a:t>4</a:t>
            </a:r>
            <a:r>
              <a:rPr lang="ja-JP" altLang="en-US" sz="2400" b="1" dirty="0">
                <a:solidFill>
                  <a:srgbClr val="000000"/>
                </a:solidFill>
                <a:latin typeface="ＭＳ Ｐゴシック" panose="020B0600070205080204" pitchFamily="50" charset="-128"/>
                <a:ea typeface="ＭＳ Ｐゴシック" panose="020B0600070205080204" pitchFamily="50" charset="-128"/>
              </a:rPr>
              <a:t>月</a:t>
            </a:r>
            <a:r>
              <a:rPr lang="en-US" altLang="ja-JP" sz="3200" b="1" dirty="0">
                <a:solidFill>
                  <a:srgbClr val="000000"/>
                </a:solidFill>
                <a:latin typeface="ＭＳ Ｐゴシック" panose="020B0600070205080204" pitchFamily="50" charset="-128"/>
                <a:ea typeface="ＭＳ Ｐゴシック" panose="020B0600070205080204" pitchFamily="50" charset="-128"/>
              </a:rPr>
              <a:t>28</a:t>
            </a:r>
            <a:r>
              <a:rPr lang="ja-JP" altLang="en-US" sz="2400" b="1" dirty="0">
                <a:solidFill>
                  <a:srgbClr val="000000"/>
                </a:solidFill>
                <a:latin typeface="ＭＳ Ｐゴシック" panose="020B0600070205080204" pitchFamily="50" charset="-128"/>
                <a:ea typeface="ＭＳ Ｐゴシック" panose="020B0600070205080204" pitchFamily="50" charset="-128"/>
              </a:rPr>
              <a:t>日</a:t>
            </a:r>
            <a:r>
              <a:rPr lang="ja-JP" altLang="en-US" sz="3200" b="1" dirty="0">
                <a:solidFill>
                  <a:srgbClr val="000000"/>
                </a:solidFill>
                <a:latin typeface="ＭＳ Ｐゴシック" panose="020B0600070205080204" pitchFamily="50" charset="-128"/>
                <a:ea typeface="ＭＳ Ｐゴシック" panose="020B0600070205080204" pitchFamily="50" charset="-128"/>
              </a:rPr>
              <a:t>（金）</a:t>
            </a:r>
            <a:r>
              <a:rPr lang="en-US" altLang="ja-JP" sz="2400" b="1" dirty="0">
                <a:solidFill>
                  <a:srgbClr val="000000"/>
                </a:solidFill>
                <a:latin typeface="ＭＳ Ｐゴシック" panose="020B0600070205080204" pitchFamily="50" charset="-128"/>
                <a:ea typeface="ＭＳ Ｐゴシック" panose="020B0600070205080204" pitchFamily="50" charset="-128"/>
              </a:rPr>
              <a:t>18</a:t>
            </a:r>
            <a:r>
              <a:rPr lang="ja-JP" altLang="en-US" sz="2400" b="1" dirty="0">
                <a:solidFill>
                  <a:srgbClr val="000000"/>
                </a:solidFill>
                <a:latin typeface="ＭＳ Ｐゴシック" panose="020B0600070205080204" pitchFamily="50" charset="-128"/>
                <a:ea typeface="ＭＳ Ｐゴシック" panose="020B0600070205080204" pitchFamily="50" charset="-128"/>
              </a:rPr>
              <a:t>：</a:t>
            </a:r>
            <a:r>
              <a:rPr lang="en-US" altLang="ja-JP" sz="2400" b="1" dirty="0">
                <a:solidFill>
                  <a:srgbClr val="000000"/>
                </a:solidFill>
                <a:latin typeface="ＭＳ Ｐゴシック" panose="020B0600070205080204" pitchFamily="50" charset="-128"/>
                <a:ea typeface="ＭＳ Ｐゴシック" panose="020B0600070205080204" pitchFamily="50" charset="-128"/>
              </a:rPr>
              <a:t>10</a:t>
            </a:r>
            <a:r>
              <a:rPr lang="ja-JP" altLang="en-US" sz="2400" b="1" dirty="0">
                <a:solidFill>
                  <a:srgbClr val="000000"/>
                </a:solidFill>
                <a:latin typeface="ＭＳ Ｐゴシック" panose="020B0600070205080204" pitchFamily="50" charset="-128"/>
                <a:ea typeface="ＭＳ Ｐゴシック" panose="020B0600070205080204" pitchFamily="50" charset="-128"/>
              </a:rPr>
              <a:t>～</a:t>
            </a:r>
            <a:r>
              <a:rPr lang="en-US" altLang="ja-JP" sz="2400" b="1" dirty="0">
                <a:solidFill>
                  <a:srgbClr val="000000"/>
                </a:solidFill>
                <a:latin typeface="ＭＳ Ｐゴシック" panose="020B0600070205080204" pitchFamily="50" charset="-128"/>
                <a:ea typeface="ＭＳ Ｐゴシック" panose="020B0600070205080204" pitchFamily="50" charset="-128"/>
              </a:rPr>
              <a:t>19</a:t>
            </a:r>
            <a:r>
              <a:rPr lang="ja-JP" altLang="en-US" sz="24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a:t>
            </a:r>
            <a:r>
              <a:rPr lang="en-US" altLang="ja-JP" sz="2400" b="1" dirty="0">
                <a:solidFill>
                  <a:srgbClr val="000000"/>
                </a:solidFill>
                <a:latin typeface="ＭＳ Ｐゴシック" panose="020B0600070205080204" pitchFamily="50" charset="-128"/>
                <a:ea typeface="ＭＳ Ｐゴシック" panose="020B0600070205080204" pitchFamily="50" charset="-128"/>
                <a:sym typeface="Wingdings" panose="05000000000000000000" pitchFamily="2" charset="2"/>
              </a:rPr>
              <a:t>40</a:t>
            </a:r>
            <a:endParaRPr lang="ja-JP" altLang="en-US" sz="2400" b="1" dirty="0">
              <a:solidFill>
                <a:srgbClr val="000000"/>
              </a:solidFill>
              <a:latin typeface="ＭＳ Ｐゴシック" panose="020B0600070205080204" pitchFamily="50" charset="-128"/>
              <a:ea typeface="ＭＳ Ｐゴシック" panose="020B0600070205080204" pitchFamily="50" charset="-128"/>
            </a:endParaRPr>
          </a:p>
        </p:txBody>
      </p:sp>
      <p:sp>
        <p:nvSpPr>
          <p:cNvPr id="18" name="正方形/長方形 17"/>
          <p:cNvSpPr/>
          <p:nvPr/>
        </p:nvSpPr>
        <p:spPr>
          <a:xfrm>
            <a:off x="1280410" y="9345488"/>
            <a:ext cx="4308830" cy="461665"/>
          </a:xfrm>
          <a:prstGeom prst="rect">
            <a:avLst/>
          </a:prstGeom>
        </p:spPr>
        <p:txBody>
          <a:bodyPr wrap="square">
            <a:spAutoFit/>
          </a:bodyPr>
          <a:lstStyle/>
          <a:p>
            <a:r>
              <a:rPr lang="ja-JP" altLang="en-US" sz="1200" b="1" dirty="0">
                <a:latin typeface="ＭＳ Ｐゴシック" panose="020B0600070205080204" pitchFamily="50" charset="-128"/>
                <a:ea typeface="ＭＳ Ｐゴシック" panose="020B0600070205080204" pitchFamily="50" charset="-128"/>
              </a:rPr>
              <a:t>主催：山口大学医学部附属病院　</a:t>
            </a:r>
            <a:r>
              <a:rPr lang="en-US" altLang="ja-JP" sz="1200" b="1" dirty="0">
                <a:latin typeface="ＭＳ Ｐゴシック" panose="020B0600070205080204" pitchFamily="50" charset="-128"/>
                <a:ea typeface="ＭＳ Ｐゴシック" panose="020B0600070205080204" pitchFamily="50" charset="-128"/>
              </a:rPr>
              <a:t>/</a:t>
            </a:r>
            <a:r>
              <a:rPr lang="ja-JP" altLang="en-US" sz="1200" b="1" dirty="0">
                <a:latin typeface="ＭＳ Ｐゴシック" panose="020B0600070205080204" pitchFamily="50" charset="-128"/>
                <a:ea typeface="ＭＳ Ｐゴシック" panose="020B0600070205080204" pitchFamily="50" charset="-128"/>
              </a:rPr>
              <a:t>　バクスター株式会社</a:t>
            </a:r>
            <a:endParaRPr lang="en-US" altLang="ja-JP" sz="1200" b="1" dirty="0">
              <a:latin typeface="ＭＳ Ｐゴシック" panose="020B0600070205080204" pitchFamily="50" charset="-128"/>
              <a:ea typeface="ＭＳ Ｐゴシック" panose="020B0600070205080204" pitchFamily="50" charset="-128"/>
            </a:endParaRPr>
          </a:p>
          <a:p>
            <a:r>
              <a:rPr lang="ja-JP" altLang="en-US" sz="1200" b="1" dirty="0">
                <a:latin typeface="ＭＳ Ｐゴシック" panose="020B0600070205080204" pitchFamily="50" charset="-128"/>
                <a:ea typeface="ＭＳ Ｐゴシック" panose="020B0600070205080204" pitchFamily="50" charset="-128"/>
              </a:rPr>
              <a:t>後援：日本腎代替療法医療専門職推進協会</a:t>
            </a:r>
            <a:endParaRPr lang="en-US" altLang="ja-JP" sz="1200" b="1" dirty="0">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96CDF169-3A94-43A0-BCAC-4A6EF988C7AF}"/>
              </a:ext>
            </a:extLst>
          </p:cNvPr>
          <p:cNvSpPr txBox="1"/>
          <p:nvPr/>
        </p:nvSpPr>
        <p:spPr>
          <a:xfrm>
            <a:off x="913957" y="1181289"/>
            <a:ext cx="5641345" cy="1323439"/>
          </a:xfrm>
          <a:prstGeom prst="rect">
            <a:avLst/>
          </a:prstGeom>
          <a:noFill/>
        </p:spPr>
        <p:txBody>
          <a:bodyPr wrap="square" rtlCol="0">
            <a:spAutoFit/>
          </a:bodyPr>
          <a:lstStyle/>
          <a:p>
            <a:pPr>
              <a:defRPr/>
            </a:pPr>
            <a:r>
              <a:rPr lang="ja-JP" altLang="en-US" sz="2000" b="1" dirty="0">
                <a:solidFill>
                  <a:srgbClr val="000000"/>
                </a:solidFill>
                <a:latin typeface="ＭＳ Ｐゴシック" panose="020B0600070205080204" pitchFamily="50" charset="-128"/>
                <a:ea typeface="ＭＳ Ｐゴシック" panose="020B0600070205080204" pitchFamily="50" charset="-128"/>
              </a:rPr>
              <a:t>現地＆</a:t>
            </a:r>
            <a:r>
              <a:rPr lang="en-US" altLang="ja-JP" sz="2000" b="1" dirty="0">
                <a:solidFill>
                  <a:srgbClr val="000000"/>
                </a:solidFill>
                <a:latin typeface="ＭＳ Ｐゴシック" panose="020B0600070205080204" pitchFamily="50" charset="-128"/>
                <a:ea typeface="ＭＳ Ｐゴシック" panose="020B0600070205080204" pitchFamily="50" charset="-128"/>
              </a:rPr>
              <a:t>WEB</a:t>
            </a:r>
            <a:r>
              <a:rPr lang="ja-JP" altLang="en-US" sz="2000" b="1" dirty="0">
                <a:solidFill>
                  <a:srgbClr val="000000"/>
                </a:solidFill>
                <a:latin typeface="ＭＳ Ｐゴシック" panose="020B0600070205080204" pitchFamily="50" charset="-128"/>
                <a:ea typeface="ＭＳ Ｐゴシック" panose="020B0600070205080204" pitchFamily="50" charset="-128"/>
              </a:rPr>
              <a:t>のハイブリット開催</a:t>
            </a:r>
            <a:endParaRPr lang="en-US" altLang="ja-JP" sz="2000" b="1" dirty="0">
              <a:solidFill>
                <a:srgbClr val="000000"/>
              </a:solidFill>
              <a:latin typeface="ＭＳ Ｐゴシック" panose="020B0600070205080204" pitchFamily="50" charset="-128"/>
              <a:ea typeface="ＭＳ Ｐゴシック" panose="020B0600070205080204" pitchFamily="50" charset="-128"/>
            </a:endParaRPr>
          </a:p>
          <a:p>
            <a:pPr>
              <a:defRPr/>
            </a:pPr>
            <a:r>
              <a:rPr lang="ja-JP" altLang="en-US" sz="2000" b="1" dirty="0">
                <a:solidFill>
                  <a:srgbClr val="000000"/>
                </a:solidFill>
                <a:latin typeface="ＭＳ Ｐゴシック" panose="020B0600070205080204" pitchFamily="50" charset="-128"/>
                <a:ea typeface="ＭＳ Ｐゴシック" panose="020B0600070205080204" pitchFamily="50" charset="-128"/>
              </a:rPr>
              <a:t>現地会場：山口大学医学部霜仁会館</a:t>
            </a:r>
            <a:endParaRPr lang="en-US" altLang="ja-JP" sz="2000" b="1" dirty="0">
              <a:solidFill>
                <a:srgbClr val="000000"/>
              </a:solidFill>
              <a:latin typeface="ＭＳ Ｐゴシック" panose="020B0600070205080204" pitchFamily="50" charset="-128"/>
              <a:ea typeface="ＭＳ Ｐゴシック" panose="020B0600070205080204" pitchFamily="50" charset="-128"/>
            </a:endParaRPr>
          </a:p>
          <a:p>
            <a:pPr>
              <a:defRPr/>
            </a:pPr>
            <a:r>
              <a:rPr lang="ja-JP" altLang="en-US" sz="2400" b="1" dirty="0">
                <a:solidFill>
                  <a:srgbClr val="000000"/>
                </a:solidFill>
                <a:latin typeface="ＭＳ Ｐゴシック" panose="020B0600070205080204" pitchFamily="50" charset="-128"/>
                <a:ea typeface="ＭＳ Ｐゴシック" panose="020B0600070205080204" pitchFamily="50" charset="-128"/>
              </a:rPr>
              <a:t>　　　　　　　 </a:t>
            </a:r>
            <a:r>
              <a:rPr lang="ja-JP" altLang="en-US" sz="1600" b="1" dirty="0">
                <a:solidFill>
                  <a:srgbClr val="000000"/>
                </a:solidFill>
                <a:latin typeface="ＭＳ Ｐゴシック" panose="020B0600070205080204" pitchFamily="50" charset="-128"/>
                <a:ea typeface="ＭＳ Ｐゴシック" panose="020B060007020508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rPr>
              <a:t>755-8505</a:t>
            </a:r>
          </a:p>
          <a:p>
            <a:pPr>
              <a:defRPr/>
            </a:pPr>
            <a:r>
              <a:rPr lang="ja-JP" altLang="en-US" sz="1600" b="1" dirty="0">
                <a:solidFill>
                  <a:srgbClr val="000000"/>
                </a:solidFill>
                <a:latin typeface="ＭＳ Ｐゴシック" panose="020B0600070205080204" pitchFamily="50" charset="-128"/>
                <a:ea typeface="ＭＳ Ｐゴシック" panose="020B0600070205080204" pitchFamily="50" charset="-128"/>
              </a:rPr>
              <a:t>　　　　　　　　　　　宇部市南小串</a:t>
            </a:r>
            <a:r>
              <a:rPr lang="en-US" altLang="ja-JP" sz="1600" b="1" dirty="0">
                <a:solidFill>
                  <a:srgbClr val="000000"/>
                </a:solidFill>
                <a:latin typeface="ＭＳ Ｐゴシック" panose="020B0600070205080204" pitchFamily="50" charset="-128"/>
                <a:ea typeface="ＭＳ Ｐゴシック" panose="020B0600070205080204" pitchFamily="50" charset="-128"/>
              </a:rPr>
              <a:t>1-1-1</a:t>
            </a:r>
            <a:r>
              <a:rPr lang="ja-JP" altLang="en-US" sz="1600" b="1" dirty="0">
                <a:solidFill>
                  <a:srgbClr val="000000"/>
                </a:solidFill>
                <a:latin typeface="ＭＳ Ｐゴシック" panose="020B0600070205080204" pitchFamily="50" charset="-128"/>
                <a:ea typeface="ＭＳ Ｐゴシック" panose="020B0600070205080204" pitchFamily="50" charset="-128"/>
              </a:rPr>
              <a:t>　</a:t>
            </a:r>
            <a:r>
              <a:rPr lang="en-US" altLang="ja-JP" sz="1600" b="1" dirty="0">
                <a:solidFill>
                  <a:srgbClr val="000000"/>
                </a:solidFill>
                <a:latin typeface="ＭＳ Ｐゴシック" panose="020B0600070205080204" pitchFamily="50" charset="-128"/>
                <a:ea typeface="ＭＳ Ｐゴシック" panose="020B0600070205080204" pitchFamily="50" charset="-128"/>
              </a:rPr>
              <a:t>TEL:0836-22-2171</a:t>
            </a:r>
          </a:p>
        </p:txBody>
      </p:sp>
      <p:sp>
        <p:nvSpPr>
          <p:cNvPr id="44" name="正方形/長方形 1">
            <a:extLst>
              <a:ext uri="{FF2B5EF4-FFF2-40B4-BE49-F238E27FC236}">
                <a16:creationId xmlns:a16="http://schemas.microsoft.com/office/drawing/2014/main" id="{92CF748C-2F97-483E-9408-C26BB6B231B4}"/>
              </a:ext>
            </a:extLst>
          </p:cNvPr>
          <p:cNvSpPr/>
          <p:nvPr/>
        </p:nvSpPr>
        <p:spPr>
          <a:xfrm>
            <a:off x="0" y="2576736"/>
            <a:ext cx="6857999" cy="1484061"/>
          </a:xfrm>
          <a:prstGeom prst="rect">
            <a:avLst/>
          </a:prstGeom>
          <a:solidFill>
            <a:srgbClr val="00B0F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defTabSz="1042988" eaLnBrk="0" fontAlgn="base" hangingPunct="0">
              <a:lnSpc>
                <a:spcPct val="125000"/>
              </a:lnSpc>
              <a:spcBef>
                <a:spcPct val="0"/>
              </a:spcBef>
              <a:spcAft>
                <a:spcPct val="0"/>
              </a:spcAft>
              <a:defRPr/>
            </a:pPr>
            <a:r>
              <a:rPr lang="ja-JP" altLang="en-US" sz="1400" b="1" i="0" u="none" strike="noStrike" baseline="0" dirty="0">
                <a:solidFill>
                  <a:schemeClr val="bg1"/>
                </a:solidFill>
                <a:latin typeface="ＭＳ Ｐゴシック" panose="020B0600070205080204" pitchFamily="50" charset="-128"/>
                <a:ea typeface="ＭＳ Ｐゴシック" panose="020B0600070205080204" pitchFamily="50" charset="-128"/>
              </a:rPr>
              <a:t>本セミナーは「導入期加算</a:t>
            </a:r>
            <a:r>
              <a:rPr lang="en-US" altLang="ja-JP" sz="1400" b="1" i="0" u="none" strike="noStrike" baseline="0" dirty="0">
                <a:solidFill>
                  <a:schemeClr val="bg1"/>
                </a:solidFill>
                <a:latin typeface="ＭＳ Ｐゴシック" panose="020B0600070205080204" pitchFamily="50" charset="-128"/>
                <a:ea typeface="ＭＳ Ｐゴシック" panose="020B0600070205080204" pitchFamily="50" charset="-128"/>
              </a:rPr>
              <a:t>3</a:t>
            </a:r>
            <a:r>
              <a:rPr lang="ja-JP" altLang="en-US" sz="1400" b="1" i="0" u="none" strike="noStrike" baseline="0" dirty="0">
                <a:solidFill>
                  <a:schemeClr val="bg1"/>
                </a:solidFill>
                <a:latin typeface="ＭＳ Ｐゴシック" panose="020B0600070205080204" pitchFamily="50" charset="-128"/>
                <a:ea typeface="ＭＳ Ｐゴシック" panose="020B0600070205080204" pitchFamily="50" charset="-128"/>
              </a:rPr>
              <a:t>を算定している施設が主催する研修」として実施します。</a:t>
            </a:r>
            <a:endParaRPr lang="ja-JP" altLang="en-US" sz="1400" b="1"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①セミナーの</a:t>
            </a:r>
            <a:r>
              <a:rPr lang="en-US" altLang="ja-JP" sz="1200" b="1" u="sng" dirty="0">
                <a:solidFill>
                  <a:schemeClr val="bg1"/>
                </a:solidFill>
                <a:latin typeface="ＭＳ Ｐゴシック" panose="020B0600070205080204" pitchFamily="50" charset="-128"/>
                <a:ea typeface="ＭＳ Ｐゴシック" panose="020B0600070205080204" pitchFamily="50" charset="-128"/>
              </a:rPr>
              <a:t>90</a:t>
            </a:r>
            <a:r>
              <a:rPr lang="ja-JP" altLang="en-US" sz="1200" b="1" i="0" u="sng" dirty="0">
                <a:solidFill>
                  <a:schemeClr val="bg1"/>
                </a:solidFill>
                <a:effectLst/>
                <a:latin typeface="ＭＳ Ｐゴシック" panose="020B0600070205080204" pitchFamily="50" charset="-128"/>
                <a:ea typeface="ＭＳ Ｐゴシック" panose="020B0600070205080204" pitchFamily="50" charset="-128"/>
              </a:rPr>
              <a:t>分～全時間のご視聴</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をお願いします（</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Web</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接続時間をもとに参加時間が計算されます）</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②出席状況の確認のため、セミナー終了後</a:t>
            </a:r>
            <a:r>
              <a:rPr lang="ja-JP" altLang="en-US" sz="1200" dirty="0">
                <a:solidFill>
                  <a:schemeClr val="bg1"/>
                </a:solidFill>
                <a:latin typeface="ＭＳ Ｐゴシック" panose="020B0600070205080204" pitchFamily="50" charset="-128"/>
                <a:ea typeface="ＭＳ Ｐゴシック" panose="020B0600070205080204" pitchFamily="50" charset="-128"/>
              </a:rPr>
              <a:t>に</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配信されるアンケートに必ずご回答ください。</a:t>
            </a:r>
            <a:endParaRPr lang="en-US" altLang="ja-JP" sz="1200" dirty="0">
              <a:solidFill>
                <a:schemeClr val="bg1"/>
              </a:solidFill>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　　①、②</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の条件を満たされた方へ、後日、参加証を発行致します。</a:t>
            </a:r>
            <a:endParaRPr lang="en-US" altLang="ja-JP" sz="1200" b="0" i="0" dirty="0">
              <a:solidFill>
                <a:schemeClr val="bg1"/>
              </a:solidFill>
              <a:effectLst/>
              <a:latin typeface="ＭＳ Ｐゴシック" panose="020B0600070205080204" pitchFamily="50" charset="-128"/>
              <a:ea typeface="ＭＳ Ｐゴシック" panose="020B0600070205080204" pitchFamily="50" charset="-128"/>
            </a:endParaRPr>
          </a:p>
          <a:p>
            <a:pPr eaLnBrk="1" hangingPunct="1">
              <a:spcBef>
                <a:spcPct val="0"/>
              </a:spcBef>
              <a:buFontTx/>
              <a:buNone/>
            </a:pPr>
            <a:r>
              <a:rPr lang="ja-JP" altLang="en-US" sz="1200" dirty="0">
                <a:solidFill>
                  <a:schemeClr val="bg1"/>
                </a:solidFill>
                <a:latin typeface="ＭＳ Ｐゴシック" panose="020B0600070205080204" pitchFamily="50" charset="-128"/>
                <a:ea typeface="ＭＳ Ｐゴシック" panose="020B0600070205080204" pitchFamily="50" charset="-128"/>
              </a:rPr>
              <a:t>　　</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Web</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参加の場合はお</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人様</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1</a:t>
            </a: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端末でご参加ください。</a:t>
            </a:r>
            <a:r>
              <a:rPr lang="en-US" altLang="ja-JP" sz="1200" b="0" i="0" dirty="0">
                <a:solidFill>
                  <a:schemeClr val="bg1"/>
                </a:solidFill>
                <a:effectLst/>
                <a:latin typeface="ＭＳ Ｐゴシック" panose="020B0600070205080204" pitchFamily="50" charset="-128"/>
                <a:ea typeface="ＭＳ Ｐゴシック" panose="020B0600070205080204" pitchFamily="50" charset="-128"/>
              </a:rPr>
              <a:t>)</a:t>
            </a:r>
          </a:p>
          <a:p>
            <a:pPr algn="ctr" eaLnBrk="1" hangingPunct="1">
              <a:spcBef>
                <a:spcPct val="0"/>
              </a:spcBef>
              <a:buFontTx/>
              <a:buNone/>
            </a:pPr>
            <a:r>
              <a:rPr lang="ja-JP" altLang="en-US" sz="1200" b="0" i="0" dirty="0">
                <a:solidFill>
                  <a:schemeClr val="bg1"/>
                </a:solidFill>
                <a:effectLst/>
                <a:latin typeface="ＭＳ Ｐゴシック" panose="020B0600070205080204" pitchFamily="50" charset="-128"/>
                <a:ea typeface="ＭＳ Ｐゴシック" panose="020B0600070205080204" pitchFamily="50" charset="-128"/>
              </a:rPr>
              <a:t>セミナー参加者名簿を保存し日本腎代替療法医療専門職推進協会に提出することを予めご了承ください。</a:t>
            </a:r>
            <a:endParaRPr lang="ja-JP" altLang="ja-JP" sz="1200" b="1" dirty="0">
              <a:solidFill>
                <a:schemeClr val="bg1"/>
              </a:solidFill>
              <a:latin typeface="ＭＳ Ｐゴシック" panose="020B0600070205080204" pitchFamily="50" charset="-128"/>
              <a:ea typeface="ＭＳ Ｐゴシック" panose="020B0600070205080204" pitchFamily="50" charset="-128"/>
            </a:endParaRPr>
          </a:p>
          <a:p>
            <a:pPr marL="0" marR="0" lvl="0" indent="0" algn="ctr" defTabSz="1042988" rtl="0" eaLnBrk="0" fontAlgn="base" latinLnBrk="0" hangingPunct="0">
              <a:lnSpc>
                <a:spcPct val="125000"/>
              </a:lnSpc>
              <a:spcBef>
                <a:spcPct val="0"/>
              </a:spcBef>
              <a:spcAft>
                <a:spcPct val="0"/>
              </a:spcAft>
              <a:buClrTx/>
              <a:buSzTx/>
              <a:buFontTx/>
              <a:buNone/>
              <a:tabLst/>
              <a:defRPr/>
            </a:pPr>
            <a:r>
              <a:rPr kumimoji="1" lang="ja-JP" altLang="en-US" sz="1200" b="1" i="0" u="sng" strike="noStrike" kern="1200" cap="none" spc="0" normalizeH="0" baseline="0" noProof="0" dirty="0">
                <a:ln>
                  <a:noFill/>
                </a:ln>
                <a:solidFill>
                  <a:schemeClr val="bg1"/>
                </a:solidFill>
                <a:effectLst/>
                <a:uLnTx/>
                <a:uFillTx/>
                <a:latin typeface="ＭＳ Ｐゴシック" panose="020B0600070205080204" pitchFamily="50" charset="-128"/>
                <a:ea typeface="ＭＳ Ｐゴシック" panose="020B0600070205080204" pitchFamily="50" charset="-128"/>
              </a:rPr>
              <a:t>会場ご参加</a:t>
            </a:r>
            <a:r>
              <a:rPr lang="ja-JP" altLang="en-US" sz="1200" b="1" u="sng" dirty="0">
                <a:solidFill>
                  <a:schemeClr val="bg1"/>
                </a:solidFill>
                <a:latin typeface="ＭＳ Ｐゴシック" panose="020B0600070205080204" pitchFamily="50" charset="-128"/>
                <a:ea typeface="ＭＳ Ｐゴシック" panose="020B0600070205080204" pitchFamily="50" charset="-128"/>
              </a:rPr>
              <a:t>の場合、</a:t>
            </a:r>
            <a:r>
              <a:rPr kumimoji="1" lang="en-US" altLang="ja-JP"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Web</a:t>
            </a:r>
            <a:r>
              <a:rPr kumimoji="1" lang="ja-JP" altLang="en-US"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ご参加の場合共に</a:t>
            </a:r>
            <a:r>
              <a:rPr kumimoji="1" lang="en-US" altLang="ja-JP"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QR</a:t>
            </a:r>
            <a:r>
              <a:rPr kumimoji="1" lang="ja-JP" altLang="en-US"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rPr>
              <a:t>コードよりお申込みをお願いします。</a:t>
            </a:r>
            <a:endParaRPr kumimoji="1" lang="en-US" altLang="zh-TW" sz="1200" b="1" i="0" u="sng"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7E834477-A1EB-4233-9447-8B974EEAA355}"/>
              </a:ext>
            </a:extLst>
          </p:cNvPr>
          <p:cNvSpPr txBox="1"/>
          <p:nvPr/>
        </p:nvSpPr>
        <p:spPr>
          <a:xfrm>
            <a:off x="-6591" y="8409384"/>
            <a:ext cx="6459927" cy="887744"/>
          </a:xfrm>
          <a:prstGeom prst="rect">
            <a:avLst/>
          </a:prstGeom>
          <a:noFill/>
        </p:spPr>
        <p:txBody>
          <a:bodyPr wrap="square" rtlCol="0">
            <a:spAutoFit/>
          </a:bodyPr>
          <a:lstStyle/>
          <a:p>
            <a:pPr>
              <a:lnSpc>
                <a:spcPts val="2500"/>
              </a:lnSpc>
            </a:pPr>
            <a:r>
              <a:rPr kumimoji="1" lang="en-US" altLang="ja-JP" sz="1600" b="1" dirty="0">
                <a:latin typeface="ＭＳ Ｐゴシック" panose="020B0600070205080204" pitchFamily="50" charset="-128"/>
                <a:ea typeface="ＭＳ Ｐゴシック" panose="020B0600070205080204" pitchFamily="50" charset="-128"/>
              </a:rPr>
              <a:t>【</a:t>
            </a:r>
            <a:r>
              <a:rPr kumimoji="1" lang="ja-JP" altLang="en-US" sz="1600" b="1" dirty="0">
                <a:latin typeface="ＭＳ Ｐゴシック" panose="020B0600070205080204" pitchFamily="50" charset="-128"/>
                <a:ea typeface="ＭＳ Ｐゴシック" panose="020B0600070205080204" pitchFamily="50" charset="-128"/>
              </a:rPr>
              <a:t>視聴方法</a:t>
            </a:r>
            <a:r>
              <a:rPr kumimoji="1" lang="en-US" altLang="ja-JP" sz="1600" b="1" dirty="0">
                <a:latin typeface="ＭＳ Ｐゴシック" panose="020B0600070205080204" pitchFamily="50" charset="-128"/>
                <a:ea typeface="ＭＳ Ｐゴシック" panose="020B0600070205080204" pitchFamily="50" charset="-128"/>
              </a:rPr>
              <a:t>】</a:t>
            </a:r>
          </a:p>
          <a:p>
            <a:pPr>
              <a:lnSpc>
                <a:spcPts val="2000"/>
              </a:lnSpc>
            </a:pPr>
            <a:r>
              <a:rPr kumimoji="1" lang="ja-JP" altLang="en-US" sz="1200" dirty="0">
                <a:latin typeface="ＭＳ Ｐゴシック" panose="020B0600070205080204" pitchFamily="50" charset="-128"/>
                <a:ea typeface="ＭＳ Ｐゴシック" panose="020B0600070205080204" pitchFamily="50" charset="-128"/>
              </a:rPr>
              <a:t>右記の</a:t>
            </a:r>
            <a:r>
              <a:rPr kumimoji="1" lang="en-US" altLang="ja-JP" sz="1200" dirty="0">
                <a:latin typeface="ＭＳ Ｐゴシック" panose="020B0600070205080204" pitchFamily="50" charset="-128"/>
                <a:ea typeface="ＭＳ Ｐゴシック" panose="020B0600070205080204" pitchFamily="50" charset="-128"/>
              </a:rPr>
              <a:t>QR</a:t>
            </a:r>
            <a:r>
              <a:rPr kumimoji="1" lang="ja-JP" altLang="en-US" sz="1200" dirty="0">
                <a:latin typeface="ＭＳ Ｐゴシック" panose="020B0600070205080204" pitchFamily="50" charset="-128"/>
                <a:ea typeface="ＭＳ Ｐゴシック" panose="020B0600070205080204" pitchFamily="50" charset="-128"/>
              </a:rPr>
              <a:t>コードより登録サイトへお進みください。詳細は裏面ご参照ください。</a:t>
            </a:r>
            <a:endParaRPr kumimoji="1" lang="en-US" altLang="ja-JP" sz="1200" dirty="0">
              <a:latin typeface="ＭＳ Ｐゴシック" panose="020B0600070205080204" pitchFamily="50" charset="-128"/>
              <a:ea typeface="ＭＳ Ｐゴシック" panose="020B0600070205080204" pitchFamily="50" charset="-128"/>
            </a:endParaRPr>
          </a:p>
          <a:p>
            <a:pPr>
              <a:lnSpc>
                <a:spcPts val="2000"/>
              </a:lnSpc>
            </a:pPr>
            <a:r>
              <a:rPr lang="ja-JP" altLang="en-US" sz="1200" dirty="0">
                <a:latin typeface="ＭＳ Ｐゴシック" panose="020B0600070205080204" pitchFamily="50" charset="-128"/>
                <a:ea typeface="ＭＳ Ｐゴシック" panose="020B0600070205080204" pitchFamily="50" charset="-128"/>
              </a:rPr>
              <a:t>本件についてのご質問はバクスター社下川</a:t>
            </a:r>
            <a:r>
              <a:rPr lang="en-US" altLang="ja-JP" sz="1200" dirty="0">
                <a:latin typeface="ＭＳ Ｐゴシック" panose="020B0600070205080204" pitchFamily="50" charset="-128"/>
                <a:ea typeface="ＭＳ Ｐゴシック" panose="020B0600070205080204" pitchFamily="50" charset="-128"/>
              </a:rPr>
              <a:t>(090-6790-7601)</a:t>
            </a:r>
            <a:r>
              <a:rPr lang="ja-JP" altLang="en-US" sz="1200" dirty="0">
                <a:latin typeface="ＭＳ Ｐゴシック" panose="020B0600070205080204" pitchFamily="50" charset="-128"/>
                <a:ea typeface="ＭＳ Ｐゴシック" panose="020B0600070205080204" pitchFamily="50" charset="-128"/>
              </a:rPr>
              <a:t>へお問い合わせ下さい。</a:t>
            </a:r>
            <a:endParaRPr kumimoji="1" lang="en-US" altLang="ja-JP" sz="1200" dirty="0">
              <a:latin typeface="ＭＳ Ｐゴシック" panose="020B0600070205080204" pitchFamily="50" charset="-128"/>
              <a:ea typeface="ＭＳ Ｐゴシック" panose="020B0600070205080204" pitchFamily="50" charset="-128"/>
            </a:endParaRPr>
          </a:p>
        </p:txBody>
      </p:sp>
      <p:sp>
        <p:nvSpPr>
          <p:cNvPr id="36" name="四角形: 角を丸くする 35">
            <a:extLst>
              <a:ext uri="{FF2B5EF4-FFF2-40B4-BE49-F238E27FC236}">
                <a16:creationId xmlns:a16="http://schemas.microsoft.com/office/drawing/2014/main" id="{A8AB085F-E1A1-4C8A-A427-834AE9D84DF1}"/>
              </a:ext>
            </a:extLst>
          </p:cNvPr>
          <p:cNvSpPr/>
          <p:nvPr/>
        </p:nvSpPr>
        <p:spPr>
          <a:xfrm>
            <a:off x="5589240" y="8486836"/>
            <a:ext cx="1169514" cy="250707"/>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ＭＳ Ｐゴシック" panose="020B0600070205080204" pitchFamily="50" charset="-128"/>
                <a:ea typeface="ＭＳ Ｐゴシック" panose="020B0600070205080204" pitchFamily="50" charset="-128"/>
                <a:hlinkClick r:id="rId2">
                  <a:extLst>
                    <a:ext uri="{A12FA001-AC4F-418D-AE19-62706E023703}">
                      <ahyp:hlinkClr xmlns:ahyp="http://schemas.microsoft.com/office/drawing/2018/hyperlinkcolor" val="tx"/>
                    </a:ext>
                  </a:extLst>
                </a:hlinkClick>
              </a:rPr>
              <a:t>登録はこちら</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6" name="四角形: 角を丸くする 5">
            <a:extLst>
              <a:ext uri="{FF2B5EF4-FFF2-40B4-BE49-F238E27FC236}">
                <a16:creationId xmlns:a16="http://schemas.microsoft.com/office/drawing/2014/main" id="{8C85D212-EC54-474D-A82A-6A96BF721ED8}"/>
              </a:ext>
            </a:extLst>
          </p:cNvPr>
          <p:cNvSpPr/>
          <p:nvPr/>
        </p:nvSpPr>
        <p:spPr>
          <a:xfrm>
            <a:off x="139482" y="763250"/>
            <a:ext cx="774475" cy="415856"/>
          </a:xfrm>
          <a:prstGeom prst="round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日時</a:t>
            </a:r>
          </a:p>
        </p:txBody>
      </p:sp>
      <p:sp>
        <p:nvSpPr>
          <p:cNvPr id="35" name="四角形: 角を丸くする 34">
            <a:extLst>
              <a:ext uri="{FF2B5EF4-FFF2-40B4-BE49-F238E27FC236}">
                <a16:creationId xmlns:a16="http://schemas.microsoft.com/office/drawing/2014/main" id="{EA0F5FC1-9A39-44DC-85C7-36354B32F5A8}"/>
              </a:ext>
            </a:extLst>
          </p:cNvPr>
          <p:cNvSpPr/>
          <p:nvPr/>
        </p:nvSpPr>
        <p:spPr>
          <a:xfrm>
            <a:off x="133089" y="1296784"/>
            <a:ext cx="774475" cy="415856"/>
          </a:xfrm>
          <a:prstGeom prst="roundRect">
            <a:avLst/>
          </a:prstGeom>
          <a:solidFill>
            <a:srgbClr val="003399"/>
          </a:solid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会場</a:t>
            </a:r>
            <a:endParaRPr kumimoji="1" lang="ja-JP" altLang="en-US" b="1" dirty="0"/>
          </a:p>
        </p:txBody>
      </p:sp>
      <p:sp>
        <p:nvSpPr>
          <p:cNvPr id="48" name="テキスト ボックス 47">
            <a:extLst>
              <a:ext uri="{FF2B5EF4-FFF2-40B4-BE49-F238E27FC236}">
                <a16:creationId xmlns:a16="http://schemas.microsoft.com/office/drawing/2014/main" id="{DD8D2E26-BEA3-4028-8EB5-E4D82894D288}"/>
              </a:ext>
            </a:extLst>
          </p:cNvPr>
          <p:cNvSpPr txBox="1"/>
          <p:nvPr/>
        </p:nvSpPr>
        <p:spPr>
          <a:xfrm>
            <a:off x="14950" y="4497034"/>
            <a:ext cx="6659631" cy="338554"/>
          </a:xfrm>
          <a:prstGeom prst="rect">
            <a:avLst/>
          </a:prstGeom>
          <a:noFill/>
        </p:spPr>
        <p:txBody>
          <a:bodyPr wrap="square">
            <a:spAutoFit/>
          </a:bodyPr>
          <a:lstStyle/>
          <a:p>
            <a:r>
              <a:rPr lang="ja-JP" altLang="en-US" sz="1600" b="1" dirty="0">
                <a:solidFill>
                  <a:srgbClr val="000000"/>
                </a:solidFill>
                <a:latin typeface="ＭＳ Ｐゴシック" panose="020B0600070205080204" pitchFamily="50" charset="-128"/>
                <a:ea typeface="ＭＳ Ｐゴシック" panose="020B0600070205080204" pitchFamily="50" charset="-128"/>
              </a:rPr>
              <a:t>　 </a:t>
            </a:r>
            <a:r>
              <a:rPr lang="ja-JP" altLang="en-US" sz="1500" b="1" dirty="0">
                <a:solidFill>
                  <a:srgbClr val="000000"/>
                </a:solidFill>
                <a:latin typeface="ＭＳ Ｐゴシック" panose="020B0600070205080204" pitchFamily="50" charset="-128"/>
                <a:ea typeface="ＭＳ Ｐゴシック" panose="020B0600070205080204" pitchFamily="50" charset="-128"/>
              </a:rPr>
              <a:t>座長：山口大学医学部附属病院 泌尿器科 講師 磯山 直仁 先生</a:t>
            </a:r>
            <a:endParaRPr lang="ja-JP" altLang="en-US" sz="1500" b="1" dirty="0"/>
          </a:p>
        </p:txBody>
      </p:sp>
      <p:sp>
        <p:nvSpPr>
          <p:cNvPr id="50" name="テキスト ボックス 49">
            <a:extLst>
              <a:ext uri="{FF2B5EF4-FFF2-40B4-BE49-F238E27FC236}">
                <a16:creationId xmlns:a16="http://schemas.microsoft.com/office/drawing/2014/main" id="{180C2F38-3253-476B-9DE7-E90A88612A82}"/>
              </a:ext>
            </a:extLst>
          </p:cNvPr>
          <p:cNvSpPr txBox="1"/>
          <p:nvPr/>
        </p:nvSpPr>
        <p:spPr>
          <a:xfrm>
            <a:off x="14950" y="6059724"/>
            <a:ext cx="6711694" cy="338554"/>
          </a:xfrm>
          <a:prstGeom prst="rect">
            <a:avLst/>
          </a:prstGeom>
          <a:noFill/>
        </p:spPr>
        <p:txBody>
          <a:bodyPr wrap="square">
            <a:spAutoFit/>
          </a:bodyPr>
          <a:lstStyle/>
          <a:p>
            <a:r>
              <a:rPr lang="ja-JP" altLang="en-US" sz="1600" b="1" dirty="0">
                <a:solidFill>
                  <a:srgbClr val="000000"/>
                </a:solidFill>
                <a:latin typeface="ＭＳ Ｐゴシック" panose="020B0600070205080204" pitchFamily="50" charset="-128"/>
                <a:ea typeface="ＭＳ Ｐゴシック" panose="020B0600070205080204" pitchFamily="50" charset="-128"/>
              </a:rPr>
              <a:t>　　 　　</a:t>
            </a:r>
            <a:r>
              <a:rPr lang="ja-JP" altLang="en-US" sz="1500" b="1" dirty="0">
                <a:solidFill>
                  <a:srgbClr val="000000"/>
                </a:solidFill>
                <a:latin typeface="ＭＳ Ｐゴシック" panose="020B0600070205080204" pitchFamily="50" charset="-128"/>
                <a:ea typeface="ＭＳ Ｐゴシック" panose="020B0600070205080204" pitchFamily="50" charset="-128"/>
              </a:rPr>
              <a:t>演者：山口大学医学部附属病院 腎臓・高血圧内科　助教 澁谷 正樹 先生</a:t>
            </a:r>
            <a:endParaRPr lang="ja-JP" altLang="en-US" sz="1500" b="1" dirty="0"/>
          </a:p>
        </p:txBody>
      </p:sp>
      <p:sp>
        <p:nvSpPr>
          <p:cNvPr id="51" name="テキスト ボックス 50">
            <a:extLst>
              <a:ext uri="{FF2B5EF4-FFF2-40B4-BE49-F238E27FC236}">
                <a16:creationId xmlns:a16="http://schemas.microsoft.com/office/drawing/2014/main" id="{5D6ECA14-ECD9-4DA7-B9D2-7CB6A7BEAD9F}"/>
              </a:ext>
            </a:extLst>
          </p:cNvPr>
          <p:cNvSpPr txBox="1"/>
          <p:nvPr/>
        </p:nvSpPr>
        <p:spPr>
          <a:xfrm>
            <a:off x="338246" y="5555668"/>
            <a:ext cx="6134298" cy="523220"/>
          </a:xfrm>
          <a:prstGeom prst="rect">
            <a:avLst/>
          </a:prstGeom>
          <a:noFill/>
        </p:spPr>
        <p:txBody>
          <a:bodyPr wrap="square">
            <a:spAutoFit/>
          </a:bodyPr>
          <a:lstStyle/>
          <a:p>
            <a:r>
              <a:rPr lang="en-US" altLang="ja-JP" sz="2800" b="1" dirty="0">
                <a:latin typeface="ＭＳ Ｐゴシック" panose="020B0600070205080204" pitchFamily="50" charset="-128"/>
                <a:ea typeface="ＭＳ Ｐゴシック" panose="020B0600070205080204" pitchFamily="50" charset="-128"/>
              </a:rPr>
              <a:t>『</a:t>
            </a:r>
            <a:r>
              <a:rPr lang="ja-JP" altLang="en-US" sz="2800" b="1" dirty="0">
                <a:latin typeface="ＭＳ Ｐゴシック" panose="020B0600070205080204" pitchFamily="50" charset="-128"/>
                <a:ea typeface="ＭＳ Ｐゴシック" panose="020B0600070205080204" pitchFamily="50" charset="-128"/>
              </a:rPr>
              <a:t>保存期</a:t>
            </a:r>
            <a:r>
              <a:rPr lang="en-US" altLang="ja-JP" sz="2800" b="1" dirty="0">
                <a:latin typeface="ＭＳ Ｐゴシック" panose="020B0600070205080204" pitchFamily="50" charset="-128"/>
                <a:ea typeface="ＭＳ Ｐゴシック" panose="020B0600070205080204" pitchFamily="50" charset="-128"/>
              </a:rPr>
              <a:t>CKD</a:t>
            </a:r>
            <a:r>
              <a:rPr lang="ja-JP" altLang="en-US" sz="2800" b="1" dirty="0">
                <a:latin typeface="ＭＳ Ｐゴシック" panose="020B0600070205080204" pitchFamily="50" charset="-128"/>
                <a:ea typeface="ＭＳ Ｐゴシック" panose="020B0600070205080204" pitchFamily="50" charset="-128"/>
              </a:rPr>
              <a:t>について</a:t>
            </a:r>
            <a:r>
              <a:rPr lang="en-US" altLang="ja-JP" sz="2800" b="1" dirty="0">
                <a:latin typeface="ＭＳ Ｐゴシック" panose="020B0600070205080204" pitchFamily="50" charset="-128"/>
                <a:ea typeface="ＭＳ Ｐゴシック" panose="020B0600070205080204" pitchFamily="50" charset="-128"/>
              </a:rPr>
              <a:t>』</a:t>
            </a:r>
            <a:endParaRPr lang="ja-JP" altLang="en-US" sz="2800" b="1" dirty="0"/>
          </a:p>
        </p:txBody>
      </p:sp>
      <p:sp>
        <p:nvSpPr>
          <p:cNvPr id="52" name="テキスト ボックス 51">
            <a:extLst>
              <a:ext uri="{FF2B5EF4-FFF2-40B4-BE49-F238E27FC236}">
                <a16:creationId xmlns:a16="http://schemas.microsoft.com/office/drawing/2014/main" id="{285B7444-0E5F-4851-A314-E7D6BE819092}"/>
              </a:ext>
            </a:extLst>
          </p:cNvPr>
          <p:cNvSpPr txBox="1"/>
          <p:nvPr/>
        </p:nvSpPr>
        <p:spPr>
          <a:xfrm>
            <a:off x="188640" y="4088904"/>
            <a:ext cx="4370715" cy="386644"/>
          </a:xfrm>
          <a:prstGeom prst="rect">
            <a:avLst/>
          </a:prstGeom>
          <a:noFill/>
        </p:spPr>
        <p:txBody>
          <a:bodyPr wrap="square">
            <a:spAutoFit/>
          </a:bodyPr>
          <a:lstStyle/>
          <a:p>
            <a:pPr>
              <a:lnSpc>
                <a:spcPts val="2700"/>
              </a:lnSpc>
              <a:defRPr/>
            </a:pP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部</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18</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10</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18</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50</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54" name="角丸四角形 1">
            <a:extLst>
              <a:ext uri="{FF2B5EF4-FFF2-40B4-BE49-F238E27FC236}">
                <a16:creationId xmlns:a16="http://schemas.microsoft.com/office/drawing/2014/main" id="{A67AC1F2-182D-4714-9E45-5F7F2983185E}"/>
              </a:ext>
            </a:extLst>
          </p:cNvPr>
          <p:cNvSpPr/>
          <p:nvPr/>
        </p:nvSpPr>
        <p:spPr>
          <a:xfrm>
            <a:off x="86957" y="4474045"/>
            <a:ext cx="6708883" cy="203773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　　</a:t>
            </a:r>
            <a:endParaRPr lang="en-US" dirty="0">
              <a:solidFill>
                <a:schemeClr val="tx1"/>
              </a:solidFill>
            </a:endParaRPr>
          </a:p>
        </p:txBody>
      </p:sp>
      <p:sp>
        <p:nvSpPr>
          <p:cNvPr id="55" name="テキスト ボックス 54">
            <a:extLst>
              <a:ext uri="{FF2B5EF4-FFF2-40B4-BE49-F238E27FC236}">
                <a16:creationId xmlns:a16="http://schemas.microsoft.com/office/drawing/2014/main" id="{B65456FA-3606-4D2A-A462-0AC563CB1E98}"/>
              </a:ext>
            </a:extLst>
          </p:cNvPr>
          <p:cNvSpPr txBox="1"/>
          <p:nvPr/>
        </p:nvSpPr>
        <p:spPr>
          <a:xfrm>
            <a:off x="29674" y="5289141"/>
            <a:ext cx="6711694" cy="338535"/>
          </a:xfrm>
          <a:prstGeom prst="rect">
            <a:avLst/>
          </a:prstGeom>
          <a:noFill/>
        </p:spPr>
        <p:txBody>
          <a:bodyPr wrap="square">
            <a:spAutoFit/>
          </a:bodyPr>
          <a:lstStyle/>
          <a:p>
            <a:r>
              <a:rPr lang="ja-JP" altLang="en-US" sz="1600" b="1" dirty="0">
                <a:solidFill>
                  <a:srgbClr val="000000"/>
                </a:solidFill>
                <a:latin typeface="ＭＳ Ｐゴシック" panose="020B0600070205080204" pitchFamily="50" charset="-128"/>
                <a:ea typeface="ＭＳ Ｐゴシック" panose="020B0600070205080204" pitchFamily="50" charset="-128"/>
              </a:rPr>
              <a:t>　 　　　　　　　　</a:t>
            </a:r>
            <a:r>
              <a:rPr lang="ja-JP" altLang="en-US" sz="1500" b="1" dirty="0">
                <a:solidFill>
                  <a:srgbClr val="000000"/>
                </a:solidFill>
                <a:latin typeface="ＭＳ Ｐゴシック" panose="020B0600070205080204" pitchFamily="50" charset="-128"/>
                <a:ea typeface="ＭＳ Ｐゴシック" panose="020B0600070205080204" pitchFamily="50" charset="-128"/>
              </a:rPr>
              <a:t>演者：山口大学医学部附属病院 泌尿器科 助教 廣吉 俊弥 先生</a:t>
            </a:r>
            <a:endParaRPr lang="ja-JP" altLang="en-US" sz="1500" b="1" dirty="0"/>
          </a:p>
        </p:txBody>
      </p:sp>
      <p:sp>
        <p:nvSpPr>
          <p:cNvPr id="56" name="テキスト ボックス 55">
            <a:extLst>
              <a:ext uri="{FF2B5EF4-FFF2-40B4-BE49-F238E27FC236}">
                <a16:creationId xmlns:a16="http://schemas.microsoft.com/office/drawing/2014/main" id="{9820A312-80B6-4B0D-93A5-7217D6175E3A}"/>
              </a:ext>
            </a:extLst>
          </p:cNvPr>
          <p:cNvSpPr txBox="1"/>
          <p:nvPr/>
        </p:nvSpPr>
        <p:spPr>
          <a:xfrm>
            <a:off x="338246" y="4816424"/>
            <a:ext cx="6134298" cy="523220"/>
          </a:xfrm>
          <a:prstGeom prst="rect">
            <a:avLst/>
          </a:prstGeom>
          <a:noFill/>
        </p:spPr>
        <p:txBody>
          <a:bodyPr wrap="square">
            <a:spAutoFit/>
          </a:bodyPr>
          <a:lstStyle/>
          <a:p>
            <a:r>
              <a:rPr lang="en-US" altLang="ja-JP" sz="2800" b="1" dirty="0">
                <a:latin typeface="ＭＳ Ｐゴシック" panose="020B0600070205080204" pitchFamily="50" charset="-128"/>
                <a:ea typeface="ＭＳ Ｐゴシック" panose="020B0600070205080204" pitchFamily="50" charset="-128"/>
              </a:rPr>
              <a:t>『</a:t>
            </a:r>
            <a:r>
              <a:rPr lang="ja-JP" altLang="en-US" sz="2800" b="1" dirty="0">
                <a:latin typeface="ＭＳ Ｐゴシック" panose="020B0600070205080204" pitchFamily="50" charset="-128"/>
                <a:ea typeface="ＭＳ Ｐゴシック" panose="020B0600070205080204" pitchFamily="50" charset="-128"/>
              </a:rPr>
              <a:t>腎移植について</a:t>
            </a:r>
            <a:r>
              <a:rPr lang="en-US" altLang="ja-JP" sz="2800" b="1" dirty="0">
                <a:latin typeface="ＭＳ Ｐゴシック" panose="020B0600070205080204" pitchFamily="50" charset="-128"/>
                <a:ea typeface="ＭＳ Ｐゴシック" panose="020B0600070205080204" pitchFamily="50" charset="-128"/>
              </a:rPr>
              <a:t>』</a:t>
            </a:r>
            <a:endParaRPr lang="ja-JP" altLang="en-US" sz="2800" b="1" dirty="0"/>
          </a:p>
        </p:txBody>
      </p:sp>
      <p:sp>
        <p:nvSpPr>
          <p:cNvPr id="57" name="テキスト ボックス 56">
            <a:extLst>
              <a:ext uri="{FF2B5EF4-FFF2-40B4-BE49-F238E27FC236}">
                <a16:creationId xmlns:a16="http://schemas.microsoft.com/office/drawing/2014/main" id="{B13CF8CD-259C-4E49-A525-5BCD091120B3}"/>
              </a:ext>
            </a:extLst>
          </p:cNvPr>
          <p:cNvSpPr txBox="1"/>
          <p:nvPr/>
        </p:nvSpPr>
        <p:spPr>
          <a:xfrm>
            <a:off x="14950" y="6851812"/>
            <a:ext cx="6674581" cy="338554"/>
          </a:xfrm>
          <a:prstGeom prst="rect">
            <a:avLst/>
          </a:prstGeom>
          <a:noFill/>
        </p:spPr>
        <p:txBody>
          <a:bodyPr wrap="square">
            <a:spAutoFit/>
          </a:bodyPr>
          <a:lstStyle/>
          <a:p>
            <a:r>
              <a:rPr lang="ja-JP" altLang="en-US" sz="1600" b="1" dirty="0">
                <a:solidFill>
                  <a:srgbClr val="000000"/>
                </a:solidFill>
                <a:latin typeface="ＭＳ Ｐゴシック" panose="020B0600070205080204" pitchFamily="50" charset="-128"/>
                <a:ea typeface="ＭＳ Ｐゴシック" panose="020B0600070205080204" pitchFamily="50" charset="-128"/>
              </a:rPr>
              <a:t>　 </a:t>
            </a:r>
            <a:r>
              <a:rPr lang="ja-JP" altLang="en-US" sz="1500" b="1" dirty="0">
                <a:solidFill>
                  <a:srgbClr val="000000"/>
                </a:solidFill>
                <a:latin typeface="ＭＳ Ｐゴシック" panose="020B0600070205080204" pitchFamily="50" charset="-128"/>
                <a:ea typeface="ＭＳ Ｐゴシック" panose="020B0600070205080204" pitchFamily="50" charset="-128"/>
              </a:rPr>
              <a:t>座長：山口大学医学部附属病院 泌尿器科 教授 白石 晃司 先生</a:t>
            </a:r>
            <a:endParaRPr lang="ja-JP" altLang="en-US" sz="1500" b="1" dirty="0"/>
          </a:p>
        </p:txBody>
      </p:sp>
      <p:sp>
        <p:nvSpPr>
          <p:cNvPr id="58" name="テキスト ボックス 57">
            <a:extLst>
              <a:ext uri="{FF2B5EF4-FFF2-40B4-BE49-F238E27FC236}">
                <a16:creationId xmlns:a16="http://schemas.microsoft.com/office/drawing/2014/main" id="{03A70FA6-686E-45C3-83B2-56C28844835C}"/>
              </a:ext>
            </a:extLst>
          </p:cNvPr>
          <p:cNvSpPr txBox="1"/>
          <p:nvPr/>
        </p:nvSpPr>
        <p:spPr>
          <a:xfrm>
            <a:off x="41445" y="8014211"/>
            <a:ext cx="6915947" cy="323165"/>
          </a:xfrm>
          <a:prstGeom prst="rect">
            <a:avLst/>
          </a:prstGeom>
          <a:noFill/>
        </p:spPr>
        <p:txBody>
          <a:bodyPr wrap="square">
            <a:spAutoFit/>
          </a:bodyPr>
          <a:lstStyle/>
          <a:p>
            <a:r>
              <a:rPr lang="ja-JP" altLang="en-US" sz="1500" b="1" dirty="0">
                <a:solidFill>
                  <a:srgbClr val="000000"/>
                </a:solidFill>
                <a:latin typeface="ＭＳ Ｐゴシック" panose="020B0600070205080204" pitchFamily="50" charset="-128"/>
                <a:ea typeface="ＭＳ Ｐゴシック" panose="020B0600070205080204" pitchFamily="50" charset="-128"/>
              </a:rPr>
              <a:t>演者：大阪市立総合医療センター 腎センター腎移植・透析部 部長 浅井 利大 先生</a:t>
            </a:r>
            <a:endParaRPr lang="ja-JP" altLang="en-US" sz="1500" b="1" dirty="0"/>
          </a:p>
        </p:txBody>
      </p:sp>
      <p:sp>
        <p:nvSpPr>
          <p:cNvPr id="59" name="テキスト ボックス 58">
            <a:extLst>
              <a:ext uri="{FF2B5EF4-FFF2-40B4-BE49-F238E27FC236}">
                <a16:creationId xmlns:a16="http://schemas.microsoft.com/office/drawing/2014/main" id="{12008EBF-8012-4721-8470-1E84FC80626B}"/>
              </a:ext>
            </a:extLst>
          </p:cNvPr>
          <p:cNvSpPr txBox="1"/>
          <p:nvPr/>
        </p:nvSpPr>
        <p:spPr>
          <a:xfrm>
            <a:off x="133089" y="7121841"/>
            <a:ext cx="6608017" cy="954107"/>
          </a:xfrm>
          <a:prstGeom prst="rect">
            <a:avLst/>
          </a:prstGeom>
          <a:noFill/>
        </p:spPr>
        <p:txBody>
          <a:bodyPr wrap="square">
            <a:spAutoFit/>
          </a:bodyPr>
          <a:lstStyle/>
          <a:p>
            <a:r>
              <a:rPr lang="en-US" altLang="ja-JP" sz="2800" b="1" dirty="0">
                <a:solidFill>
                  <a:srgbClr val="000000"/>
                </a:solidFill>
                <a:latin typeface="ＭＳ Ｐゴシック" panose="020B0600070205080204" pitchFamily="50" charset="-128"/>
                <a:ea typeface="ＭＳ Ｐゴシック" panose="020B0600070205080204" pitchFamily="50" charset="-128"/>
              </a:rPr>
              <a:t>『</a:t>
            </a:r>
            <a:r>
              <a:rPr lang="ja-JP" altLang="en-US" sz="2800" b="1" dirty="0">
                <a:solidFill>
                  <a:srgbClr val="000000"/>
                </a:solidFill>
                <a:latin typeface="ＭＳ Ｐゴシック" panose="020B0600070205080204" pitchFamily="50" charset="-128"/>
                <a:ea typeface="ＭＳ Ｐゴシック" panose="020B0600070205080204" pitchFamily="50" charset="-128"/>
              </a:rPr>
              <a:t>当院腎センターでの腎代替療法の実際</a:t>
            </a:r>
            <a:endParaRPr lang="en-US" altLang="ja-JP" sz="2800" b="1" dirty="0">
              <a:solidFill>
                <a:srgbClr val="000000"/>
              </a:solidFill>
              <a:latin typeface="ＭＳ Ｐゴシック" panose="020B0600070205080204" pitchFamily="50" charset="-128"/>
              <a:ea typeface="ＭＳ Ｐゴシック" panose="020B0600070205080204" pitchFamily="50" charset="-128"/>
            </a:endParaRPr>
          </a:p>
          <a:p>
            <a:r>
              <a:rPr lang="ja-JP" altLang="en-US" sz="1400" b="1" dirty="0">
                <a:solidFill>
                  <a:srgbClr val="000000"/>
                </a:solidFill>
                <a:latin typeface="ＭＳ Ｐゴシック" panose="020B0600070205080204" pitchFamily="50" charset="-128"/>
                <a:ea typeface="ＭＳ Ｐゴシック" panose="020B0600070205080204" pitchFamily="50" charset="-128"/>
              </a:rPr>
              <a:t>   －</a:t>
            </a:r>
            <a:r>
              <a:rPr lang="en-US" altLang="ja-JP" sz="1400" b="1" dirty="0">
                <a:solidFill>
                  <a:srgbClr val="000000"/>
                </a:solidFill>
                <a:latin typeface="ＭＳ Ｐゴシック" panose="020B0600070205080204" pitchFamily="50" charset="-128"/>
                <a:ea typeface="ＭＳ Ｐゴシック" panose="020B0600070205080204" pitchFamily="50" charset="-128"/>
              </a:rPr>
              <a:t>RCT</a:t>
            </a:r>
            <a:r>
              <a:rPr lang="ja-JP" altLang="en-US" sz="1400" b="1" dirty="0">
                <a:solidFill>
                  <a:srgbClr val="000000"/>
                </a:solidFill>
                <a:latin typeface="ＭＳ Ｐゴシック" panose="020B0600070205080204" pitchFamily="50" charset="-128"/>
                <a:ea typeface="ＭＳ Ｐゴシック" panose="020B0600070205080204" pitchFamily="50" charset="-128"/>
              </a:rPr>
              <a:t>による療法選択外来、診療連携によるインターベンショナルネフロロジー－</a:t>
            </a:r>
            <a:r>
              <a:rPr lang="en-US" altLang="ja-JP" sz="2800" b="1" dirty="0">
                <a:solidFill>
                  <a:srgbClr val="000000"/>
                </a:solidFill>
                <a:latin typeface="ＭＳ Ｐゴシック" panose="020B0600070205080204" pitchFamily="50" charset="-128"/>
                <a:ea typeface="ＭＳ Ｐゴシック" panose="020B0600070205080204" pitchFamily="50" charset="-128"/>
              </a:rPr>
              <a:t>』 </a:t>
            </a:r>
            <a:endParaRPr lang="ja-JP" altLang="en-US" sz="2800" b="1" dirty="0"/>
          </a:p>
        </p:txBody>
      </p:sp>
      <p:sp>
        <p:nvSpPr>
          <p:cNvPr id="60" name="角丸四角形 1">
            <a:extLst>
              <a:ext uri="{FF2B5EF4-FFF2-40B4-BE49-F238E27FC236}">
                <a16:creationId xmlns:a16="http://schemas.microsoft.com/office/drawing/2014/main" id="{E159D008-1FE0-4543-9641-270DC0F50803}"/>
              </a:ext>
            </a:extLst>
          </p:cNvPr>
          <p:cNvSpPr/>
          <p:nvPr/>
        </p:nvSpPr>
        <p:spPr>
          <a:xfrm>
            <a:off x="50657" y="6862149"/>
            <a:ext cx="6745184" cy="1530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　　</a:t>
            </a:r>
            <a:endParaRPr lang="en-US" dirty="0">
              <a:solidFill>
                <a:schemeClr val="tx1"/>
              </a:solidFill>
            </a:endParaRPr>
          </a:p>
        </p:txBody>
      </p:sp>
      <p:sp>
        <p:nvSpPr>
          <p:cNvPr id="63" name="テキスト ボックス 62">
            <a:extLst>
              <a:ext uri="{FF2B5EF4-FFF2-40B4-BE49-F238E27FC236}">
                <a16:creationId xmlns:a16="http://schemas.microsoft.com/office/drawing/2014/main" id="{AF92E461-BF7A-4FD7-A98A-BDF13BD513F1}"/>
              </a:ext>
            </a:extLst>
          </p:cNvPr>
          <p:cNvSpPr txBox="1"/>
          <p:nvPr/>
        </p:nvSpPr>
        <p:spPr>
          <a:xfrm>
            <a:off x="188640" y="6465168"/>
            <a:ext cx="4370715" cy="386644"/>
          </a:xfrm>
          <a:prstGeom prst="rect">
            <a:avLst/>
          </a:prstGeom>
          <a:noFill/>
        </p:spPr>
        <p:txBody>
          <a:bodyPr wrap="square">
            <a:spAutoFit/>
          </a:bodyPr>
          <a:lstStyle/>
          <a:p>
            <a:pPr>
              <a:lnSpc>
                <a:spcPts val="2700"/>
              </a:lnSpc>
              <a:defRPr/>
            </a:pP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第</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部</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18</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50</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19</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en-US" altLang="ja-JP"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40</a:t>
            </a:r>
            <a:r>
              <a:rPr lang="ja-JP" altLang="en-US" sz="1600" b="1" dirty="0">
                <a:solidFill>
                  <a:srgbClr val="000000"/>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endParaRPr lang="en-US" altLang="ja-JP" sz="1600" b="1"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9" name="図 8" descr="QR コード&#10;&#10;自動的に生成された説明">
            <a:extLst>
              <a:ext uri="{FF2B5EF4-FFF2-40B4-BE49-F238E27FC236}">
                <a16:creationId xmlns:a16="http://schemas.microsoft.com/office/drawing/2014/main" id="{0921B53F-5336-F118-011C-B9AD9C4D0D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005" y="8787315"/>
            <a:ext cx="1116345" cy="1116345"/>
          </a:xfrm>
          <a:prstGeom prst="rect">
            <a:avLst/>
          </a:prstGeom>
        </p:spPr>
      </p:pic>
      <p:sp>
        <p:nvSpPr>
          <p:cNvPr id="2" name="テキスト ボックス 3">
            <a:extLst>
              <a:ext uri="{FF2B5EF4-FFF2-40B4-BE49-F238E27FC236}">
                <a16:creationId xmlns:a16="http://schemas.microsoft.com/office/drawing/2014/main" id="{0488B025-49EA-B2C4-DB0B-B5725B8F001A}"/>
              </a:ext>
            </a:extLst>
          </p:cNvPr>
          <p:cNvSpPr txBox="1"/>
          <p:nvPr/>
        </p:nvSpPr>
        <p:spPr>
          <a:xfrm>
            <a:off x="-20465" y="9556394"/>
            <a:ext cx="1375821" cy="23083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50" dirty="0"/>
              <a:t>JP-RC00-230114 </a:t>
            </a:r>
            <a:r>
              <a:rPr lang="en-US" altLang="ja-JP" sz="850" dirty="0"/>
              <a:t>v1.0</a:t>
            </a:r>
            <a:endParaRPr lang="ja-JP" altLang="en-US" sz="850" dirty="0"/>
          </a:p>
        </p:txBody>
      </p:sp>
    </p:spTree>
    <p:extLst>
      <p:ext uri="{BB962C8B-B14F-4D97-AF65-F5344CB8AC3E}">
        <p14:creationId xmlns:p14="http://schemas.microsoft.com/office/powerpoint/2010/main" val="3272041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52011497-5362-4098-8D31-E25CE579347C}"/>
              </a:ext>
            </a:extLst>
          </p:cNvPr>
          <p:cNvSpPr/>
          <p:nvPr/>
        </p:nvSpPr>
        <p:spPr>
          <a:xfrm>
            <a:off x="44624" y="3944888"/>
            <a:ext cx="2087860" cy="311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視聴登録</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四角形: 角を丸くする 5">
            <a:extLst>
              <a:ext uri="{FF2B5EF4-FFF2-40B4-BE49-F238E27FC236}">
                <a16:creationId xmlns:a16="http://schemas.microsoft.com/office/drawing/2014/main" id="{AF87A7E6-3ED9-4C04-AA70-12EC86C4076C}"/>
              </a:ext>
            </a:extLst>
          </p:cNvPr>
          <p:cNvSpPr/>
          <p:nvPr/>
        </p:nvSpPr>
        <p:spPr>
          <a:xfrm>
            <a:off x="18306" y="7305329"/>
            <a:ext cx="2087860" cy="311967"/>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セミナー当日</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B9EC7702-1D75-44FA-A426-3C9AC63B3987}"/>
              </a:ext>
            </a:extLst>
          </p:cNvPr>
          <p:cNvCxnSpPr>
            <a:cxnSpLocks/>
          </p:cNvCxnSpPr>
          <p:nvPr/>
        </p:nvCxnSpPr>
        <p:spPr>
          <a:xfrm>
            <a:off x="160914" y="3872880"/>
            <a:ext cx="653617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FC954ED-8E90-4E6F-AD58-B762207F36DB}"/>
              </a:ext>
            </a:extLst>
          </p:cNvPr>
          <p:cNvCxnSpPr>
            <a:cxnSpLocks/>
          </p:cNvCxnSpPr>
          <p:nvPr/>
        </p:nvCxnSpPr>
        <p:spPr>
          <a:xfrm>
            <a:off x="160914" y="7185248"/>
            <a:ext cx="6536173" cy="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A935BABA-EA7D-4D31-B378-DEF8C427E943}"/>
              </a:ext>
            </a:extLst>
          </p:cNvPr>
          <p:cNvPicPr>
            <a:picLocks noChangeAspect="1"/>
          </p:cNvPicPr>
          <p:nvPr/>
        </p:nvPicPr>
        <p:blipFill>
          <a:blip r:embed="rId2"/>
          <a:stretch>
            <a:fillRect/>
          </a:stretch>
        </p:blipFill>
        <p:spPr>
          <a:xfrm>
            <a:off x="3519279" y="7689304"/>
            <a:ext cx="1205865" cy="1102995"/>
          </a:xfrm>
          <a:prstGeom prst="rect">
            <a:avLst/>
          </a:prstGeom>
        </p:spPr>
      </p:pic>
      <p:sp>
        <p:nvSpPr>
          <p:cNvPr id="15" name="正方形/長方形 14">
            <a:extLst>
              <a:ext uri="{FF2B5EF4-FFF2-40B4-BE49-F238E27FC236}">
                <a16:creationId xmlns:a16="http://schemas.microsoft.com/office/drawing/2014/main" id="{22755712-AC53-442F-8071-B5DE9B3779AC}"/>
              </a:ext>
            </a:extLst>
          </p:cNvPr>
          <p:cNvSpPr/>
          <p:nvPr/>
        </p:nvSpPr>
        <p:spPr>
          <a:xfrm>
            <a:off x="44624" y="626084"/>
            <a:ext cx="2736304"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アプリのダウンロード方法</a:t>
            </a:r>
          </a:p>
        </p:txBody>
      </p:sp>
      <p:sp>
        <p:nvSpPr>
          <p:cNvPr id="20" name="正方形/長方形 19">
            <a:extLst>
              <a:ext uri="{FF2B5EF4-FFF2-40B4-BE49-F238E27FC236}">
                <a16:creationId xmlns:a16="http://schemas.microsoft.com/office/drawing/2014/main" id="{0835A0EE-B630-4E89-8FBD-CE5AFA5EBD4B}"/>
              </a:ext>
            </a:extLst>
          </p:cNvPr>
          <p:cNvSpPr/>
          <p:nvPr/>
        </p:nvSpPr>
        <p:spPr>
          <a:xfrm>
            <a:off x="44624" y="4304928"/>
            <a:ext cx="223224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 </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セミナー登録へのアクセス</a:t>
            </a:r>
          </a:p>
        </p:txBody>
      </p:sp>
      <p:sp>
        <p:nvSpPr>
          <p:cNvPr id="22" name="テキスト ボックス 21">
            <a:extLst>
              <a:ext uri="{FF2B5EF4-FFF2-40B4-BE49-F238E27FC236}">
                <a16:creationId xmlns:a16="http://schemas.microsoft.com/office/drawing/2014/main" id="{92199D75-C6A1-44A0-8729-3E41D4C349F7}"/>
              </a:ext>
            </a:extLst>
          </p:cNvPr>
          <p:cNvSpPr txBox="1"/>
          <p:nvPr/>
        </p:nvSpPr>
        <p:spPr>
          <a:xfrm>
            <a:off x="18306" y="4592960"/>
            <a:ext cx="2892146" cy="8540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PC</a:t>
            </a:r>
            <a:r>
              <a:rPr kumimoji="1" lang="ja-JP" altLang="en-US"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の場合　以下リンクにアクセス</a:t>
            </a:r>
            <a:endParaRPr kumimoji="1" lang="en-US" altLang="ja-JP" sz="11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sng"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hlinkClick r:id="rId3"/>
              </a:rPr>
              <a:t>https://baxter.zoom.us/webinar/register/WN_Y6jntSzXRJOLBmkjogmXbw</a:t>
            </a:r>
            <a:endParaRPr kumimoji="1" lang="en-US" altLang="ja-JP" sz="8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スマートフォンの場合　</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下記</a:t>
            </a:r>
            <a:r>
              <a:rPr kumimoji="1" lang="en-US"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QR</a:t>
            </a:r>
            <a:r>
              <a:rPr kumimoji="1" lang="ja-JP" altLang="en-US"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コード読込</a:t>
            </a:r>
            <a:endParaRPr kumimoji="1" lang="en-US" altLang="ja-JP" sz="11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A7F85669-95F4-4B2E-BAD8-27467540ED7A}"/>
              </a:ext>
            </a:extLst>
          </p:cNvPr>
          <p:cNvSpPr/>
          <p:nvPr/>
        </p:nvSpPr>
        <p:spPr>
          <a:xfrm>
            <a:off x="24086" y="7662943"/>
            <a:ext cx="2736304" cy="38640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 </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ご予約完了メールの「ここをクリックして参加」をクリック</a:t>
            </a:r>
          </a:p>
        </p:txBody>
      </p:sp>
      <p:sp>
        <p:nvSpPr>
          <p:cNvPr id="28" name="正方形/長方形 27">
            <a:extLst>
              <a:ext uri="{FF2B5EF4-FFF2-40B4-BE49-F238E27FC236}">
                <a16:creationId xmlns:a16="http://schemas.microsoft.com/office/drawing/2014/main" id="{FB3C4567-9450-4156-AE46-A11B91BCAE7B}"/>
              </a:ext>
            </a:extLst>
          </p:cNvPr>
          <p:cNvSpPr/>
          <p:nvPr/>
        </p:nvSpPr>
        <p:spPr>
          <a:xfrm>
            <a:off x="3194189" y="7257256"/>
            <a:ext cx="3149994" cy="386401"/>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 </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ご登録のメールアドレスとお名前を入力後、「</a:t>
            </a: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Web</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セミナーに参加」をクリック</a:t>
            </a:r>
          </a:p>
        </p:txBody>
      </p:sp>
      <p:sp>
        <p:nvSpPr>
          <p:cNvPr id="29" name="正方形/長方形 28">
            <a:extLst>
              <a:ext uri="{FF2B5EF4-FFF2-40B4-BE49-F238E27FC236}">
                <a16:creationId xmlns:a16="http://schemas.microsoft.com/office/drawing/2014/main" id="{1A135528-A7C8-4879-A401-26A8F10D3F84}"/>
              </a:ext>
            </a:extLst>
          </p:cNvPr>
          <p:cNvSpPr/>
          <p:nvPr/>
        </p:nvSpPr>
        <p:spPr>
          <a:xfrm>
            <a:off x="3194189" y="8841432"/>
            <a:ext cx="3149994" cy="36659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 </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ウェビナー</a:t>
            </a: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ID</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、パスコードの入力を</a:t>
            </a:r>
            <a:endPar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求められた場合</a:t>
            </a:r>
          </a:p>
        </p:txBody>
      </p:sp>
      <p:sp>
        <p:nvSpPr>
          <p:cNvPr id="30" name="テキスト ボックス 29">
            <a:extLst>
              <a:ext uri="{FF2B5EF4-FFF2-40B4-BE49-F238E27FC236}">
                <a16:creationId xmlns:a16="http://schemas.microsoft.com/office/drawing/2014/main" id="{CB977BF7-B341-4E62-A478-9967D9B27211}"/>
              </a:ext>
            </a:extLst>
          </p:cNvPr>
          <p:cNvSpPr txBox="1"/>
          <p:nvPr/>
        </p:nvSpPr>
        <p:spPr>
          <a:xfrm>
            <a:off x="3180138" y="9257159"/>
            <a:ext cx="440906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ミーティング</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ID</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lang="en-US" altLang="ja-JP" sz="1200" b="0" i="0" dirty="0">
                <a:solidFill>
                  <a:srgbClr val="232333"/>
                </a:solidFill>
                <a:effectLst/>
                <a:latin typeface="Noto Sans JP"/>
              </a:rPr>
              <a:t>966 8565 7414</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b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br>
            <a:r>
              <a:rPr kumimoji="1" lang="ja-JP"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パスコード：</a:t>
            </a: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1</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CC78B553-AC2C-4FA0-8D45-033EB799CA42}"/>
              </a:ext>
            </a:extLst>
          </p:cNvPr>
          <p:cNvSpPr/>
          <p:nvPr/>
        </p:nvSpPr>
        <p:spPr>
          <a:xfrm>
            <a:off x="2711285" y="4160912"/>
            <a:ext cx="4102091"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 </a:t>
            </a:r>
            <a:r>
              <a:rPr kumimoji="1" lang="ja-JP" altLang="en-US" sz="11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必要事項を入力の上、「登録」をクリック</a:t>
            </a:r>
          </a:p>
        </p:txBody>
      </p:sp>
      <p:pic>
        <p:nvPicPr>
          <p:cNvPr id="16" name="図 15" descr="グラフィカル ユーザー インターフェイス, アプリケーション&#10;&#10;自動的に生成された説明">
            <a:extLst>
              <a:ext uri="{FF2B5EF4-FFF2-40B4-BE49-F238E27FC236}">
                <a16:creationId xmlns:a16="http://schemas.microsoft.com/office/drawing/2014/main" id="{7B95BB65-0A57-41EE-9B1A-722007AC53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624" y="2504728"/>
            <a:ext cx="1428750" cy="1254625"/>
          </a:xfrm>
          <a:prstGeom prst="rect">
            <a:avLst/>
          </a:prstGeom>
        </p:spPr>
      </p:pic>
      <p:pic>
        <p:nvPicPr>
          <p:cNvPr id="18" name="図 17"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14AB8EAE-BFEF-4658-9C0F-406A117990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30633" y="2504728"/>
            <a:ext cx="1371600" cy="1240928"/>
          </a:xfrm>
          <a:prstGeom prst="rect">
            <a:avLst/>
          </a:prstGeom>
        </p:spPr>
      </p:pic>
      <p:sp>
        <p:nvSpPr>
          <p:cNvPr id="33" name="テキスト ボックス 32">
            <a:extLst>
              <a:ext uri="{FF2B5EF4-FFF2-40B4-BE49-F238E27FC236}">
                <a16:creationId xmlns:a16="http://schemas.microsoft.com/office/drawing/2014/main" id="{24C1DE1E-5443-4113-B8CF-BA2F14FC2621}"/>
              </a:ext>
            </a:extLst>
          </p:cNvPr>
          <p:cNvSpPr txBox="1"/>
          <p:nvPr/>
        </p:nvSpPr>
        <p:spPr>
          <a:xfrm>
            <a:off x="-28420" y="1509390"/>
            <a:ext cx="19452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iPhone</a:t>
            </a:r>
            <a:r>
              <a:rPr kumimoji="1" lang="ja-JP" altLang="en-US"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の場合</a:t>
            </a: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App Store</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を開く</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検索に「</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」と入力</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Cloud Meetings</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アプリをダウンロード</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7" name="図 36" descr="グラフィカル ユーザー インターフェイス, アプリケーション&#10;&#10;自動的に生成された説明">
            <a:extLst>
              <a:ext uri="{FF2B5EF4-FFF2-40B4-BE49-F238E27FC236}">
                <a16:creationId xmlns:a16="http://schemas.microsoft.com/office/drawing/2014/main" id="{2B5C80A6-D170-42B2-BA74-FC399AC79EF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74478" y="1712641"/>
            <a:ext cx="227044" cy="241380"/>
          </a:xfrm>
          <a:prstGeom prst="rect">
            <a:avLst/>
          </a:prstGeom>
        </p:spPr>
      </p:pic>
      <p:sp>
        <p:nvSpPr>
          <p:cNvPr id="27" name="テキスト ボックス 26">
            <a:extLst>
              <a:ext uri="{FF2B5EF4-FFF2-40B4-BE49-F238E27FC236}">
                <a16:creationId xmlns:a16="http://schemas.microsoft.com/office/drawing/2014/main" id="{748CF358-7D5D-4F76-A9BB-F4AA1D3555C9}"/>
              </a:ext>
            </a:extLst>
          </p:cNvPr>
          <p:cNvSpPr txBox="1"/>
          <p:nvPr/>
        </p:nvSpPr>
        <p:spPr>
          <a:xfrm>
            <a:off x="0" y="992560"/>
            <a:ext cx="6536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本セミナーは</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を使用して開催します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登録前に</a:t>
            </a:r>
            <a:r>
              <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アプリのダウンロードをお願いします</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8" name="図 37">
            <a:extLst>
              <a:ext uri="{FF2B5EF4-FFF2-40B4-BE49-F238E27FC236}">
                <a16:creationId xmlns:a16="http://schemas.microsoft.com/office/drawing/2014/main" id="{EF49703B-ADBE-4E33-97FA-64B3F0E24AAA}"/>
              </a:ext>
            </a:extLst>
          </p:cNvPr>
          <p:cNvPicPr>
            <a:picLocks noChangeAspect="1"/>
          </p:cNvPicPr>
          <p:nvPr/>
        </p:nvPicPr>
        <p:blipFill rotWithShape="1">
          <a:blip r:embed="rId7"/>
          <a:srcRect l="4118" t="19575" r="60222" b="39403"/>
          <a:stretch/>
        </p:blipFill>
        <p:spPr>
          <a:xfrm>
            <a:off x="4655221" y="2576736"/>
            <a:ext cx="1855910" cy="1200329"/>
          </a:xfrm>
          <a:prstGeom prst="rect">
            <a:avLst/>
          </a:prstGeom>
        </p:spPr>
      </p:pic>
      <p:sp>
        <p:nvSpPr>
          <p:cNvPr id="39" name="四角形: 角を丸くする 38">
            <a:extLst>
              <a:ext uri="{FF2B5EF4-FFF2-40B4-BE49-F238E27FC236}">
                <a16:creationId xmlns:a16="http://schemas.microsoft.com/office/drawing/2014/main" id="{BD9D8EFB-86E9-4AA4-81B6-731F5B1D49CC}"/>
              </a:ext>
            </a:extLst>
          </p:cNvPr>
          <p:cNvSpPr/>
          <p:nvPr/>
        </p:nvSpPr>
        <p:spPr>
          <a:xfrm>
            <a:off x="1212451" y="2624361"/>
            <a:ext cx="237711"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0" name="四角形: 角を丸くする 39">
            <a:extLst>
              <a:ext uri="{FF2B5EF4-FFF2-40B4-BE49-F238E27FC236}">
                <a16:creationId xmlns:a16="http://schemas.microsoft.com/office/drawing/2014/main" id="{46E98C32-3B19-4800-893A-E5E5270558C3}"/>
              </a:ext>
            </a:extLst>
          </p:cNvPr>
          <p:cNvSpPr/>
          <p:nvPr/>
        </p:nvSpPr>
        <p:spPr>
          <a:xfrm>
            <a:off x="3194189" y="2576737"/>
            <a:ext cx="554225"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1" name="テキスト ボックス 40">
            <a:extLst>
              <a:ext uri="{FF2B5EF4-FFF2-40B4-BE49-F238E27FC236}">
                <a16:creationId xmlns:a16="http://schemas.microsoft.com/office/drawing/2014/main" id="{5F85EF3D-8784-4E19-B312-8F6865FE5955}"/>
              </a:ext>
            </a:extLst>
          </p:cNvPr>
          <p:cNvSpPr txBox="1"/>
          <p:nvPr/>
        </p:nvSpPr>
        <p:spPr>
          <a:xfrm>
            <a:off x="2430633" y="1509478"/>
            <a:ext cx="19452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android</a:t>
            </a:r>
            <a:r>
              <a:rPr kumimoji="1" lang="ja-JP" altLang="en-US"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の場合</a:t>
            </a: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Play</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ストアを開く</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検索に「</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」と入力</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Cloud Meetings</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アプリをダウンロード</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43" name="図 42" descr="電子機器, コンピュータ, キーボード が含まれている画像&#10;&#10;自動的に生成された説明">
            <a:extLst>
              <a:ext uri="{FF2B5EF4-FFF2-40B4-BE49-F238E27FC236}">
                <a16:creationId xmlns:a16="http://schemas.microsoft.com/office/drawing/2014/main" id="{F22C48D3-547E-4746-A5CA-E04D4322EB5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655962" y="1712641"/>
            <a:ext cx="202893" cy="239561"/>
          </a:xfrm>
          <a:prstGeom prst="rect">
            <a:avLst/>
          </a:prstGeom>
        </p:spPr>
      </p:pic>
      <p:sp>
        <p:nvSpPr>
          <p:cNvPr id="44" name="テキスト ボックス 43">
            <a:extLst>
              <a:ext uri="{FF2B5EF4-FFF2-40B4-BE49-F238E27FC236}">
                <a16:creationId xmlns:a16="http://schemas.microsoft.com/office/drawing/2014/main" id="{C60B24F2-21D0-4469-A372-2DA7A739B5F1}"/>
              </a:ext>
            </a:extLst>
          </p:cNvPr>
          <p:cNvSpPr txBox="1"/>
          <p:nvPr/>
        </p:nvSpPr>
        <p:spPr>
          <a:xfrm>
            <a:off x="4404305" y="1504185"/>
            <a:ext cx="2386008" cy="10618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PC</a:t>
            </a:r>
            <a:r>
              <a:rPr kumimoji="1" lang="ja-JP" altLang="en-US"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の場合</a:t>
            </a: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検索ソフトに「</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」と入力</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」ホームページの下部ダウンロードの「ミーティングクライアント」をクリック</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「ミーティング用</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クライアント」をダウンロード</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5" name="四角形: 角を丸くする 44">
            <a:extLst>
              <a:ext uri="{FF2B5EF4-FFF2-40B4-BE49-F238E27FC236}">
                <a16:creationId xmlns:a16="http://schemas.microsoft.com/office/drawing/2014/main" id="{EF393CD2-4C24-4F47-9615-979282451AC2}"/>
              </a:ext>
            </a:extLst>
          </p:cNvPr>
          <p:cNvSpPr/>
          <p:nvPr/>
        </p:nvSpPr>
        <p:spPr>
          <a:xfrm>
            <a:off x="5731105" y="3480839"/>
            <a:ext cx="613078" cy="117072"/>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四角形: 角を丸くする 47">
            <a:extLst>
              <a:ext uri="{FF2B5EF4-FFF2-40B4-BE49-F238E27FC236}">
                <a16:creationId xmlns:a16="http://schemas.microsoft.com/office/drawing/2014/main" id="{89F79902-BD89-48C2-8744-2663842C231C}"/>
              </a:ext>
            </a:extLst>
          </p:cNvPr>
          <p:cNvSpPr/>
          <p:nvPr/>
        </p:nvSpPr>
        <p:spPr>
          <a:xfrm>
            <a:off x="3768697" y="8521466"/>
            <a:ext cx="578256"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0" name="テキスト ボックス 49">
            <a:extLst>
              <a:ext uri="{FF2B5EF4-FFF2-40B4-BE49-F238E27FC236}">
                <a16:creationId xmlns:a16="http://schemas.microsoft.com/office/drawing/2014/main" id="{DA1E94C6-4740-4057-8A1D-D8B71C33E4E6}"/>
              </a:ext>
            </a:extLst>
          </p:cNvPr>
          <p:cNvSpPr txBox="1"/>
          <p:nvPr/>
        </p:nvSpPr>
        <p:spPr>
          <a:xfrm>
            <a:off x="4941168" y="8049344"/>
            <a:ext cx="15960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ZOOM</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画面へつながり、</a:t>
            </a:r>
            <a:endPar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セミナーが視聴できます</a:t>
            </a:r>
            <a:endParaRPr kumimoji="1" lang="en-US" altLang="ja-JP"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8" name="図 7"/>
          <p:cNvPicPr>
            <a:picLocks noChangeAspect="1"/>
          </p:cNvPicPr>
          <p:nvPr/>
        </p:nvPicPr>
        <p:blipFill>
          <a:blip r:embed="rId9"/>
          <a:stretch>
            <a:fillRect/>
          </a:stretch>
        </p:blipFill>
        <p:spPr>
          <a:xfrm>
            <a:off x="115441" y="8134614"/>
            <a:ext cx="1990725" cy="1642922"/>
          </a:xfrm>
          <a:prstGeom prst="rect">
            <a:avLst/>
          </a:prstGeom>
        </p:spPr>
      </p:pic>
      <p:sp>
        <p:nvSpPr>
          <p:cNvPr id="51" name="四角形: 角を丸くする 50"/>
          <p:cNvSpPr/>
          <p:nvPr/>
        </p:nvSpPr>
        <p:spPr>
          <a:xfrm>
            <a:off x="246348" y="8694426"/>
            <a:ext cx="914400" cy="216023"/>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10" name="図 9">
            <a:extLst>
              <a:ext uri="{FF2B5EF4-FFF2-40B4-BE49-F238E27FC236}">
                <a16:creationId xmlns:a16="http://schemas.microsoft.com/office/drawing/2014/main" id="{FB24760B-6F99-4955-B5D4-0C02611967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021984" y="4520951"/>
            <a:ext cx="1434455" cy="2260173"/>
          </a:xfrm>
          <a:prstGeom prst="rect">
            <a:avLst/>
          </a:prstGeom>
        </p:spPr>
      </p:pic>
      <p:sp>
        <p:nvSpPr>
          <p:cNvPr id="49" name="四角形: 角を丸くする 48">
            <a:extLst>
              <a:ext uri="{FF2B5EF4-FFF2-40B4-BE49-F238E27FC236}">
                <a16:creationId xmlns:a16="http://schemas.microsoft.com/office/drawing/2014/main" id="{B6F5B1C8-9529-4331-A6C5-3C5083F86394}"/>
              </a:ext>
            </a:extLst>
          </p:cNvPr>
          <p:cNvSpPr/>
          <p:nvPr/>
        </p:nvSpPr>
        <p:spPr>
          <a:xfrm>
            <a:off x="5306498" y="6187152"/>
            <a:ext cx="810875" cy="333701"/>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3" name="図 2" descr="QR コード&#10;&#10;自動的に生成された説明">
            <a:extLst>
              <a:ext uri="{FF2B5EF4-FFF2-40B4-BE49-F238E27FC236}">
                <a16:creationId xmlns:a16="http://schemas.microsoft.com/office/drawing/2014/main" id="{993C77DB-CDFE-6491-5AD5-B197A149D77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6672" y="5556474"/>
            <a:ext cx="1218696" cy="1218696"/>
          </a:xfrm>
          <a:prstGeom prst="rect">
            <a:avLst/>
          </a:prstGeom>
        </p:spPr>
      </p:pic>
      <p:pic>
        <p:nvPicPr>
          <p:cNvPr id="5" name="図 4">
            <a:extLst>
              <a:ext uri="{FF2B5EF4-FFF2-40B4-BE49-F238E27FC236}">
                <a16:creationId xmlns:a16="http://schemas.microsoft.com/office/drawing/2014/main" id="{E6642196-F7B3-8F9A-18C2-C6BAEC962440}"/>
              </a:ext>
            </a:extLst>
          </p:cNvPr>
          <p:cNvPicPr>
            <a:picLocks noChangeAspect="1"/>
          </p:cNvPicPr>
          <p:nvPr/>
        </p:nvPicPr>
        <p:blipFill>
          <a:blip r:embed="rId12"/>
          <a:stretch>
            <a:fillRect/>
          </a:stretch>
        </p:blipFill>
        <p:spPr>
          <a:xfrm>
            <a:off x="2936770" y="4553361"/>
            <a:ext cx="1939201" cy="2283377"/>
          </a:xfrm>
          <a:prstGeom prst="rect">
            <a:avLst/>
          </a:prstGeom>
        </p:spPr>
      </p:pic>
      <p:sp>
        <p:nvSpPr>
          <p:cNvPr id="47" name="四角形: 角を丸くする 46">
            <a:extLst>
              <a:ext uri="{FF2B5EF4-FFF2-40B4-BE49-F238E27FC236}">
                <a16:creationId xmlns:a16="http://schemas.microsoft.com/office/drawing/2014/main" id="{714E88A5-A2C1-4F61-B6BE-BF0594C3CED6}"/>
              </a:ext>
            </a:extLst>
          </p:cNvPr>
          <p:cNvSpPr/>
          <p:nvPr/>
        </p:nvSpPr>
        <p:spPr>
          <a:xfrm>
            <a:off x="2944791" y="6420711"/>
            <a:ext cx="526510" cy="222859"/>
          </a:xfrm>
          <a:prstGeom prst="roundRect">
            <a:avLst/>
          </a:prstGeom>
          <a:noFill/>
          <a:ln w="19050">
            <a:solidFill>
              <a:srgbClr val="FA8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272637744"/>
      </p:ext>
    </p:extLst>
  </p:cSld>
  <p:clrMapOvr>
    <a:masterClrMapping/>
  </p:clrMapOvr>
</p:sld>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8.xml><?xml version="1.0" encoding="utf-8"?>
<a:theme xmlns:a="http://schemas.openxmlformats.org/drawingml/2006/main" name="1_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638</Words>
  <PresentationFormat>A4 210 x 297 mm</PresentationFormat>
  <Paragraphs>68</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8</vt:i4>
      </vt:variant>
      <vt:variant>
        <vt:lpstr>スライド タイトル</vt:lpstr>
      </vt:variant>
      <vt:variant>
        <vt:i4>2</vt:i4>
      </vt:variant>
    </vt:vector>
  </HeadingPairs>
  <TitlesOfParts>
    <vt:vector size="16" baseType="lpstr">
      <vt:lpstr>ＭＳ Ｐゴシック</vt:lpstr>
      <vt:lpstr>Noto Sans JP</vt:lpstr>
      <vt:lpstr>游ゴシック</vt:lpstr>
      <vt:lpstr>Arial</vt:lpstr>
      <vt:lpstr>Calibri</vt:lpstr>
      <vt:lpstr>Franklin Gothic Book</vt:lpstr>
      <vt:lpstr>1</vt:lpstr>
      <vt:lpstr>2</vt:lpstr>
      <vt:lpstr>3</vt:lpstr>
      <vt:lpstr>4</vt:lpstr>
      <vt:lpstr>5</vt:lpstr>
      <vt:lpstr>6</vt:lpstr>
      <vt:lpstr>8</vt:lpstr>
      <vt:lpstr>1_2</vt:lpstr>
      <vt:lpstr>山口県腎代替療法セミナー</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dcterms:created xsi:type="dcterms:W3CDTF">2023-04-12T02:43:36Z</dcterms:created>
  <dcterms:modified xsi:type="dcterms:W3CDTF">2023-04-12T02:43:46Z</dcterms:modified>
</cp:coreProperties>
</file>