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"/>
  </p:notesMasterIdLst>
  <p:sldIdLst>
    <p:sldId id="272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6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CD469-9D2A-41DD-ABBF-F7EE83BB06F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198C5-D40A-4374-B3C8-3EC932EFD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4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888" y="2176038"/>
            <a:ext cx="5698331" cy="13208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tabLst/>
              <a:defRPr sz="2769">
                <a:solidFill>
                  <a:srgbClr val="C00000"/>
                </a:solidFill>
                <a:latin typeface="+mn-lt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936693" y="5473058"/>
            <a:ext cx="4984615" cy="400110"/>
          </a:xfrm>
        </p:spPr>
        <p:txBody>
          <a:bodyPr>
            <a:spAutoFit/>
          </a:bodyPr>
          <a:lstStyle>
            <a:lvl1pPr marL="0" indent="0" algn="ctr">
              <a:buNone/>
              <a:defRPr sz="1938"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647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5048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1417108"/>
            <a:ext cx="1543050" cy="7800000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417108"/>
            <a:ext cx="4523642" cy="78000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389223-4CD1-4351-A6C5-A21058CC456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189035" y="1417108"/>
            <a:ext cx="6480000" cy="780036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243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949"/>
            <a:ext cx="5829300" cy="1967442"/>
          </a:xfrm>
          <a:prstGeom prst="rect">
            <a:avLst/>
          </a:prstGeom>
        </p:spPr>
        <p:txBody>
          <a:bodyPr/>
          <a:lstStyle>
            <a:lvl1pPr algn="l">
              <a:defRPr sz="2769" b="0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349B2E-C0D2-4928-BF55-361E24D4D0D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6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89034" y="1394178"/>
            <a:ext cx="3115385" cy="7800000"/>
          </a:xfrm>
          <a:prstGeom prst="rect">
            <a:avLst/>
          </a:prstGeo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108"/>
            </a:lvl4pPr>
            <a:lvl5pPr>
              <a:defRPr sz="1108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28703" y="1394178"/>
            <a:ext cx="3115385" cy="7800000"/>
          </a:xfrm>
          <a:prstGeom prst="rect">
            <a:avLst/>
          </a:prstGeo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108"/>
            </a:lvl4pPr>
            <a:lvl5pPr>
              <a:defRPr sz="1108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D39743-1ECD-49B7-AB8B-F93249A1013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111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9034" y="1417108"/>
            <a:ext cx="3115385" cy="78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9034" y="2248700"/>
            <a:ext cx="3115385" cy="7020000"/>
          </a:xfrm>
          <a:prstGeom prst="rect">
            <a:avLst/>
          </a:prstGeo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" name="テキスト プレースホルダー 2"/>
          <p:cNvSpPr>
            <a:spLocks noGrp="1"/>
          </p:cNvSpPr>
          <p:nvPr>
            <p:ph type="body" idx="11"/>
          </p:nvPr>
        </p:nvSpPr>
        <p:spPr>
          <a:xfrm>
            <a:off x="3504124" y="1417108"/>
            <a:ext cx="3115385" cy="78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コンテンツ プレースホルダー 3"/>
          <p:cNvSpPr>
            <a:spLocks noGrp="1"/>
          </p:cNvSpPr>
          <p:nvPr>
            <p:ph sz="half" idx="12"/>
          </p:nvPr>
        </p:nvSpPr>
        <p:spPr>
          <a:xfrm>
            <a:off x="3504124" y="2248700"/>
            <a:ext cx="3115385" cy="7020000"/>
          </a:xfrm>
          <a:prstGeom prst="rect">
            <a:avLst/>
          </a:prstGeo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210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BFAB6E-627F-4558-9026-C7970E3F7C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904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0A723-1310-460B-AD10-4CFF4CA63EF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5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654" y="1417108"/>
            <a:ext cx="3987692" cy="7800000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9034" y="1417107"/>
            <a:ext cx="2492308" cy="7800000"/>
          </a:xfrm>
        </p:spPr>
        <p:txBody>
          <a:bodyPr>
            <a:normAutofit/>
          </a:bodyPr>
          <a:lstStyle>
            <a:lvl1pPr marL="0" indent="0">
              <a:buNone/>
              <a:defRPr sz="1385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9508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7459238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1662" b="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71600" y="1410158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71600" y="8277860"/>
            <a:ext cx="4114800" cy="1162578"/>
          </a:xfrm>
        </p:spPr>
        <p:txBody>
          <a:bodyPr>
            <a:normAutofit/>
          </a:bodyPr>
          <a:lstStyle>
            <a:lvl1pPr marL="0" indent="0">
              <a:buNone/>
              <a:defRPr sz="1108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3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367463" y="9438217"/>
            <a:ext cx="401241" cy="40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kumimoji="0" sz="831">
                <a:latin typeface="+mn-lt"/>
                <a:ea typeface="+mn-ea"/>
                <a:cs typeface="Osak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6D465B-6CF3-45C9-A18B-C15B57C3628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>
          <a:xfrm>
            <a:off x="189035" y="1394176"/>
            <a:ext cx="6480000" cy="78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89035" y="220561"/>
            <a:ext cx="5483077" cy="7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0804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5pPr>
      <a:lvl6pPr marL="31652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6pPr>
      <a:lvl7pPr marL="63303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7pPr>
      <a:lvl8pPr marL="94955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8pPr>
      <a:lvl9pPr marL="1266078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tabLst>
          <a:tab pos="630841" algn="l"/>
          <a:tab pos="5656688" algn="r"/>
        </a:tabLst>
        <a:defRPr kumimoji="1" sz="2215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9pPr>
    </p:titleStyle>
    <p:bodyStyle>
      <a:lvl1pPr marL="251677" indent="-251677" algn="l" rtl="0" eaLnBrk="1" fontAlgn="base" hangingPunct="1">
        <a:lnSpc>
          <a:spcPts val="2423"/>
        </a:lnSpc>
        <a:spcBef>
          <a:spcPts val="0"/>
        </a:spcBef>
        <a:spcAft>
          <a:spcPct val="20000"/>
        </a:spcAft>
        <a:buClr>
          <a:srgbClr val="C00000"/>
        </a:buClr>
        <a:buFont typeface="Wingdings" pitchFamily="2" charset="2"/>
        <a:buChar char="l"/>
        <a:tabLst>
          <a:tab pos="873726" algn="l"/>
          <a:tab pos="994619" algn="l"/>
          <a:tab pos="1055065" algn="l"/>
        </a:tabLst>
        <a:defRPr kumimoji="1" sz="2215">
          <a:solidFill>
            <a:schemeClr val="tx1"/>
          </a:solidFill>
          <a:latin typeface="+mn-lt"/>
          <a:ea typeface="+mn-ea"/>
          <a:cs typeface="+mn-cs"/>
        </a:defRPr>
      </a:lvl1pPr>
      <a:lvl2pPr marL="372570" indent="-251677" algn="l" rtl="0" eaLnBrk="1" fontAlgn="base" hangingPunct="1">
        <a:lnSpc>
          <a:spcPts val="2423"/>
        </a:lnSpc>
        <a:spcBef>
          <a:spcPts val="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tabLst>
          <a:tab pos="873726" algn="l"/>
          <a:tab pos="994619" algn="l"/>
          <a:tab pos="1055065" algn="l"/>
        </a:tabLst>
        <a:defRPr kumimoji="1" sz="1938">
          <a:solidFill>
            <a:schemeClr val="tx1"/>
          </a:solidFill>
          <a:latin typeface="+mn-lt"/>
          <a:ea typeface="+mn-ea"/>
        </a:defRPr>
      </a:lvl2pPr>
      <a:lvl3pPr marL="493463" indent="-241786" algn="l" rtl="0" eaLnBrk="1" fontAlgn="base" hangingPunct="1">
        <a:lnSpc>
          <a:spcPts val="2423"/>
        </a:lnSpc>
        <a:spcBef>
          <a:spcPts val="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tabLst>
          <a:tab pos="493463" algn="l"/>
          <a:tab pos="994619" algn="l"/>
          <a:tab pos="1055065" algn="l"/>
        </a:tabLst>
        <a:defRPr kumimoji="1" sz="1662">
          <a:solidFill>
            <a:schemeClr val="tx1"/>
          </a:solidFill>
          <a:latin typeface="+mn-lt"/>
          <a:ea typeface="+mn-ea"/>
        </a:defRPr>
      </a:lvl3pPr>
      <a:lvl4pPr marL="624247" indent="-251677" algn="l" rtl="0" eaLnBrk="1" fontAlgn="base" hangingPunct="1">
        <a:lnSpc>
          <a:spcPts val="2423"/>
        </a:lnSpc>
        <a:spcBef>
          <a:spcPts val="0"/>
        </a:spcBef>
        <a:spcAft>
          <a:spcPct val="0"/>
        </a:spcAft>
        <a:buClr>
          <a:schemeClr val="accent1"/>
        </a:buClr>
        <a:buChar char="•"/>
        <a:tabLst>
          <a:tab pos="873726" algn="l"/>
          <a:tab pos="994619" algn="l"/>
          <a:tab pos="1055065" algn="l"/>
        </a:tabLst>
        <a:defRPr kumimoji="1" sz="1385">
          <a:solidFill>
            <a:schemeClr val="tx1"/>
          </a:solidFill>
          <a:latin typeface="+mn-lt"/>
          <a:ea typeface="+mn-ea"/>
        </a:defRPr>
      </a:lvl4pPr>
      <a:lvl5pPr marL="866033" indent="-241786" algn="l" rtl="0" eaLnBrk="1" fontAlgn="base" hangingPunct="1">
        <a:lnSpc>
          <a:spcPts val="2423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tabLst>
          <a:tab pos="873726" algn="l"/>
          <a:tab pos="994619" algn="l"/>
          <a:tab pos="1055065" algn="l"/>
        </a:tabLst>
        <a:defRPr kumimoji="1" sz="1108">
          <a:solidFill>
            <a:schemeClr val="tx1"/>
          </a:solidFill>
          <a:latin typeface="+mn-lt"/>
          <a:ea typeface="+mn-ea"/>
        </a:defRPr>
      </a:lvl5pPr>
      <a:lvl6pPr marL="1980445" indent="-25057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>
          <a:tab pos="873726" algn="l"/>
          <a:tab pos="994619" algn="l"/>
          <a:tab pos="1055065" algn="l"/>
        </a:tabLst>
        <a:defRPr kumimoji="1" sz="1177">
          <a:solidFill>
            <a:schemeClr val="tx1"/>
          </a:solidFill>
          <a:latin typeface="+mn-ea"/>
          <a:ea typeface="ＭＳ Ｐゴシック" pitchFamily="50" charset="-128"/>
        </a:defRPr>
      </a:lvl6pPr>
      <a:lvl7pPr marL="2296965" indent="-25057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>
          <a:tab pos="873726" algn="l"/>
          <a:tab pos="994619" algn="l"/>
          <a:tab pos="1055065" algn="l"/>
        </a:tabLst>
        <a:defRPr kumimoji="1" sz="1177">
          <a:solidFill>
            <a:schemeClr val="tx1"/>
          </a:solidFill>
          <a:latin typeface="+mn-ea"/>
          <a:ea typeface="ＭＳ Ｐゴシック" pitchFamily="50" charset="-128"/>
        </a:defRPr>
      </a:lvl7pPr>
      <a:lvl8pPr marL="2613484" indent="-25057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>
          <a:tab pos="873726" algn="l"/>
          <a:tab pos="994619" algn="l"/>
          <a:tab pos="1055065" algn="l"/>
        </a:tabLst>
        <a:defRPr kumimoji="1" sz="1177">
          <a:solidFill>
            <a:schemeClr val="tx1"/>
          </a:solidFill>
          <a:latin typeface="+mn-ea"/>
          <a:ea typeface="ＭＳ Ｐゴシック" pitchFamily="50" charset="-128"/>
        </a:defRPr>
      </a:lvl8pPr>
      <a:lvl9pPr marL="2930004" indent="-25057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>
          <a:tab pos="873726" algn="l"/>
          <a:tab pos="994619" algn="l"/>
          <a:tab pos="1055065" algn="l"/>
        </a:tabLst>
        <a:defRPr kumimoji="1" sz="1177">
          <a:solidFill>
            <a:schemeClr val="tx1"/>
          </a:solidFill>
          <a:latin typeface="+mn-ea"/>
          <a:ea typeface="ＭＳ Ｐゴシック" pitchFamily="50" charset="-128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2.nex-pro.com/campaign/52445/apply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2204" y="82273"/>
            <a:ext cx="6264944" cy="136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腎移植・透析 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セミナー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ー導入期加算３算定施設による双方向研修ー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rgbClr val="C72627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創英角ｺﾞｼｯｸUB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153" y="1798243"/>
            <a:ext cx="6540573" cy="13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腎代替療法に係る研修の参加証発行に関する注意事項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】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① セミナーの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90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分～全時間のご視聴をお願い致します。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1809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（参加時間はウェビナーへの接続時間をもとに計算されます）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② 出席状況及び理解度の確認のため、講演終了後、アンケートによる理解度確認に回答ください。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①、②の条件を満たされた参加者の方々へ参加証を発行致します。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63055" y="3204104"/>
            <a:ext cx="964382" cy="5136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日時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63055" y="3960736"/>
            <a:ext cx="964382" cy="5136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形式</a:t>
            </a: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63055" y="5799366"/>
            <a:ext cx="964382" cy="5136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第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1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部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363055" y="7667768"/>
            <a:ext cx="964382" cy="5136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第</a:t>
            </a:r>
            <a:r>
              <a:rPr lang="en-US" altLang="ja-JP" sz="2000" kern="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2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464644" y="3158388"/>
            <a:ext cx="4511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2023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年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8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28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日（金）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3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19</a:t>
            </a:r>
            <a:r>
              <a:rPr kumimoji="1" lang="ja-JP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00</a:t>
            </a:r>
            <a:r>
              <a:rPr kumimoji="1" lang="ja-JP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～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</a:t>
            </a:r>
            <a:r>
              <a:rPr kumimoji="1" lang="ja-JP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30</a:t>
            </a:r>
            <a:endParaRPr kumimoji="1" lang="ja-JP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73906" y="5814966"/>
            <a:ext cx="52866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C7262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「当院における腎代替療法選択の現状」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501184" y="6302155"/>
            <a:ext cx="5479191" cy="101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演者：小島　糾 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先生　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東京医科大学八王子医療センター　</a:t>
            </a:r>
            <a:endParaRPr kumimoji="1" lang="en-US" altLang="ja-JP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腎臓病センター 腎臓内科・血液浄化療法室　院内講師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00980" y="7700355"/>
            <a:ext cx="47289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C7262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「当センターにおける腎移植医療」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501184" y="8210643"/>
            <a:ext cx="5479191" cy="101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演者：岩本　整 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先生　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東京医科大学八王子医療センター　</a:t>
            </a:r>
            <a:endParaRPr kumimoji="1" lang="en-US" altLang="ja-JP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腎臓病センター 腎臓外科　准教授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88050" y="3918864"/>
            <a:ext cx="3539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Microsoft Teams 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による 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WEB 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配信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（参加登録方法は裏面をご参照ください） 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213031" y="1568624"/>
            <a:ext cx="6312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13030" y="1640632"/>
            <a:ext cx="6312313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35524" y="9270147"/>
            <a:ext cx="526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主催：東京医科大学八王子医療センター・ アステラス製薬株式会社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後援：一般社団法人 日本腎代替療法医療専門職推進協会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6A38EE0-9B89-4E0E-9E9B-656F0B73EE3B}"/>
              </a:ext>
            </a:extLst>
          </p:cNvPr>
          <p:cNvSpPr/>
          <p:nvPr/>
        </p:nvSpPr>
        <p:spPr>
          <a:xfrm>
            <a:off x="1501183" y="4499470"/>
            <a:ext cx="5479191" cy="101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座長：山田 </a:t>
            </a:r>
            <a:r>
              <a:rPr kumimoji="1" lang="ja-JP" altLang="en-US" sz="2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宗治 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先生　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東京医科大学八王子医療センター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R="0" lvl="0" indent="714375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腎臓病センター　腎臓内科・血液浄化療法室　</a:t>
            </a: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准教授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388D2EE-9EF2-47B2-BA6C-DAD48522F37F}"/>
              </a:ext>
            </a:extLst>
          </p:cNvPr>
          <p:cNvSpPr/>
          <p:nvPr/>
        </p:nvSpPr>
        <p:spPr>
          <a:xfrm>
            <a:off x="106735" y="5448097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【19:00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19:45】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29A2BB1-A2F5-44DA-9756-EB81D2A797CB}"/>
              </a:ext>
            </a:extLst>
          </p:cNvPr>
          <p:cNvSpPr/>
          <p:nvPr/>
        </p:nvSpPr>
        <p:spPr>
          <a:xfrm>
            <a:off x="106735" y="7321559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【19:45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～</a:t>
            </a:r>
            <a:r>
              <a:rPr kumimoji="1"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20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:30】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271629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B77B21B-DCCF-477C-9FE6-5AA9BF8A1429}"/>
              </a:ext>
            </a:extLst>
          </p:cNvPr>
          <p:cNvSpPr txBox="1"/>
          <p:nvPr/>
        </p:nvSpPr>
        <p:spPr>
          <a:xfrm>
            <a:off x="357303" y="1207301"/>
            <a:ext cx="7403306" cy="2135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下記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URL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もしくは右記二次元コードを読み取っていただき、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「ご氏名」「ご施設名」「メールアドレス」をご入力ください。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視聴用</a:t>
            </a:r>
            <a:r>
              <a:rPr kumimoji="1" lang="en-US" altLang="ja-JP" sz="1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URL</a:t>
            </a:r>
            <a:r>
              <a:rPr kumimoji="1" lang="ja-JP" altLang="en-US" sz="1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をメールにてお送りいたします。</a:t>
            </a:r>
            <a:endParaRPr kumimoji="1" lang="en-US" altLang="ja-JP" sz="18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800" u="sng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2"/>
              </a:rPr>
              <a:t>https://v2.nex-pro.com/campaign/52445/apply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1" name="Picture 19">
            <a:extLst>
              <a:ext uri="{FF2B5EF4-FFF2-40B4-BE49-F238E27FC236}">
                <a16:creationId xmlns:a16="http://schemas.microsoft.com/office/drawing/2014/main" id="{02290290-059E-4A99-8987-2450560AF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6" y="9463084"/>
            <a:ext cx="9652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グループ化 20">
            <a:extLst>
              <a:ext uri="{FF2B5EF4-FFF2-40B4-BE49-F238E27FC236}">
                <a16:creationId xmlns:a16="http://schemas.microsoft.com/office/drawing/2014/main" id="{4B0C4169-D71C-4635-8CFF-052E12EA5D1B}"/>
              </a:ext>
            </a:extLst>
          </p:cNvPr>
          <p:cNvGrpSpPr>
            <a:grpSpLocks/>
          </p:cNvGrpSpPr>
          <p:nvPr/>
        </p:nvGrpSpPr>
        <p:grpSpPr bwMode="auto">
          <a:xfrm>
            <a:off x="147638" y="3603418"/>
            <a:ext cx="6611938" cy="1559136"/>
            <a:chOff x="126951" y="1809748"/>
            <a:chExt cx="6612035" cy="2559052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D2DA0086-2817-45D0-A44C-11BBE3655984}"/>
                </a:ext>
              </a:extLst>
            </p:cNvPr>
            <p:cNvSpPr/>
            <p:nvPr/>
          </p:nvSpPr>
          <p:spPr>
            <a:xfrm>
              <a:off x="126951" y="1809750"/>
              <a:ext cx="6612035" cy="255905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51F195F9-97E6-4003-917F-95BD7CF7C696}"/>
                </a:ext>
              </a:extLst>
            </p:cNvPr>
            <p:cNvSpPr/>
            <p:nvPr/>
          </p:nvSpPr>
          <p:spPr>
            <a:xfrm>
              <a:off x="126951" y="1809748"/>
              <a:ext cx="6604096" cy="56668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視聴ページへのアクセス</a:t>
              </a:r>
            </a:p>
          </p:txBody>
        </p:sp>
      </p:grpSp>
      <p:grpSp>
        <p:nvGrpSpPr>
          <p:cNvPr id="58" name="グループ化 19">
            <a:extLst>
              <a:ext uri="{FF2B5EF4-FFF2-40B4-BE49-F238E27FC236}">
                <a16:creationId xmlns:a16="http://schemas.microsoft.com/office/drawing/2014/main" id="{19709C6D-DE29-4580-9488-053A0B1858DF}"/>
              </a:ext>
            </a:extLst>
          </p:cNvPr>
          <p:cNvGrpSpPr>
            <a:grpSpLocks/>
          </p:cNvGrpSpPr>
          <p:nvPr/>
        </p:nvGrpSpPr>
        <p:grpSpPr bwMode="auto">
          <a:xfrm>
            <a:off x="139701" y="5257803"/>
            <a:ext cx="6613525" cy="2559051"/>
            <a:chOff x="126181" y="4585621"/>
            <a:chExt cx="6612805" cy="2559051"/>
          </a:xfrm>
        </p:grpSpPr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E4F88F12-26EA-48EE-9630-62680CEC5F7B}"/>
                </a:ext>
              </a:extLst>
            </p:cNvPr>
            <p:cNvSpPr/>
            <p:nvPr/>
          </p:nvSpPr>
          <p:spPr>
            <a:xfrm>
              <a:off x="126181" y="4585622"/>
              <a:ext cx="6612805" cy="255905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2580A730-11FF-4FBB-9EE6-D859229B7E99}"/>
                </a:ext>
              </a:extLst>
            </p:cNvPr>
            <p:cNvSpPr/>
            <p:nvPr/>
          </p:nvSpPr>
          <p:spPr>
            <a:xfrm>
              <a:off x="126181" y="4585621"/>
              <a:ext cx="6612805" cy="3029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初めて</a:t>
              </a:r>
              <a:r>
                <a:rPr kumimoji="0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Microsoft Teams</a:t>
              </a: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をご利用になられる場合</a:t>
              </a:r>
            </a:p>
          </p:txBody>
        </p:sp>
      </p:grpSp>
      <p:grpSp>
        <p:nvGrpSpPr>
          <p:cNvPr id="69" name="グループ化 9">
            <a:extLst>
              <a:ext uri="{FF2B5EF4-FFF2-40B4-BE49-F238E27FC236}">
                <a16:creationId xmlns:a16="http://schemas.microsoft.com/office/drawing/2014/main" id="{9075BA32-D08D-46DA-ABC4-1353A79D35B0}"/>
              </a:ext>
            </a:extLst>
          </p:cNvPr>
          <p:cNvGrpSpPr>
            <a:grpSpLocks/>
          </p:cNvGrpSpPr>
          <p:nvPr/>
        </p:nvGrpSpPr>
        <p:grpSpPr bwMode="auto">
          <a:xfrm>
            <a:off x="139701" y="7862091"/>
            <a:ext cx="6613525" cy="1541462"/>
            <a:chOff x="126181" y="7361494"/>
            <a:chExt cx="6612805" cy="1325304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B8976A1F-9101-4E28-AAC3-323C58EC7779}"/>
                </a:ext>
              </a:extLst>
            </p:cNvPr>
            <p:cNvSpPr/>
            <p:nvPr/>
          </p:nvSpPr>
          <p:spPr>
            <a:xfrm>
              <a:off x="126181" y="7361494"/>
              <a:ext cx="6612805" cy="132530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D7FEAE3-B001-4F36-A407-2072C96376B2}"/>
                </a:ext>
              </a:extLst>
            </p:cNvPr>
            <p:cNvSpPr/>
            <p:nvPr/>
          </p:nvSpPr>
          <p:spPr>
            <a:xfrm>
              <a:off x="126181" y="7397207"/>
              <a:ext cx="6612805" cy="2460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お問い合わせ窓口</a:t>
              </a:r>
            </a:p>
          </p:txBody>
        </p:sp>
      </p:grp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B4C04CC1-9481-4244-9068-5F61EA90BABD}"/>
              </a:ext>
            </a:extLst>
          </p:cNvPr>
          <p:cNvSpPr/>
          <p:nvPr/>
        </p:nvSpPr>
        <p:spPr>
          <a:xfrm>
            <a:off x="250031" y="8217691"/>
            <a:ext cx="6473825" cy="118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アステラス製薬株式会社　スペシャリティケア第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2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営業部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山梨・南多摩グループ　境田　篤人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                                                      080-2004-9166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　　　　　　　　   　       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</a:t>
            </a:r>
            <a:r>
              <a:rPr lang="en-US" altLang="ja-JP" dirty="0" err="1">
                <a:solidFill>
                  <a:prstClr val="black"/>
                </a:solidFill>
                <a:latin typeface="Arial"/>
                <a:ea typeface="ＭＳ Ｐゴシック"/>
              </a:rPr>
              <a:t>tsuto.sakaida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@astellas.com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FB36492-E1A4-4F43-A0C0-A0539B3B1C94}"/>
              </a:ext>
            </a:extLst>
          </p:cNvPr>
          <p:cNvSpPr/>
          <p:nvPr/>
        </p:nvSpPr>
        <p:spPr>
          <a:xfrm>
            <a:off x="139701" y="3943350"/>
            <a:ext cx="6607175" cy="1096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</a:rPr>
              <a:t>　　開催</a:t>
            </a:r>
            <a:r>
              <a:rPr lang="en-US" altLang="ja-JP" sz="1600" dirty="0">
                <a:solidFill>
                  <a:srgbClr val="000000"/>
                </a:solidFill>
              </a:rPr>
              <a:t>1</a:t>
            </a:r>
            <a:r>
              <a:rPr lang="ja-JP" altLang="en-US" sz="1600" dirty="0">
                <a:solidFill>
                  <a:srgbClr val="000000"/>
                </a:solidFill>
              </a:rPr>
              <a:t>週間前～前日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までの間に、メールにて視聴用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URL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をご案内します。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　❶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「講演会へ参加」から視聴ページへアクセスください。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　❷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入室時に「ご所属の施設名＋ご氏名」を入力し、入室ください。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　　　＊頂いた情報は、本会の運営及び本会に付随する業務にのみ使用させて頂きます。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0D69EAA-26F6-430E-A2A1-8E58A63E6807}"/>
              </a:ext>
            </a:extLst>
          </p:cNvPr>
          <p:cNvSpPr/>
          <p:nvPr/>
        </p:nvSpPr>
        <p:spPr>
          <a:xfrm>
            <a:off x="139701" y="5511804"/>
            <a:ext cx="6599237" cy="2289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  下記の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❶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、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❷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のいずれかからご参加ください。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  ❶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「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Windows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アプリをダウンロードする」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1E49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  ❷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「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Microsoft Edge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で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Teams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を利用する」</a:t>
            </a:r>
          </a:p>
        </p:txBody>
      </p:sp>
      <p:pic>
        <p:nvPicPr>
          <p:cNvPr id="77" name="図 26">
            <a:extLst>
              <a:ext uri="{FF2B5EF4-FFF2-40B4-BE49-F238E27FC236}">
                <a16:creationId xmlns:a16="http://schemas.microsoft.com/office/drawing/2014/main" id="{0817F844-0252-4098-8D91-F1BECB258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1" y="5859474"/>
            <a:ext cx="20478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矢印: 右 77">
            <a:extLst>
              <a:ext uri="{FF2B5EF4-FFF2-40B4-BE49-F238E27FC236}">
                <a16:creationId xmlns:a16="http://schemas.microsoft.com/office/drawing/2014/main" id="{60F43BF2-ABCD-446D-A6A3-EFF110473304}"/>
              </a:ext>
            </a:extLst>
          </p:cNvPr>
          <p:cNvSpPr/>
          <p:nvPr/>
        </p:nvSpPr>
        <p:spPr>
          <a:xfrm>
            <a:off x="893763" y="7123904"/>
            <a:ext cx="3576638" cy="587375"/>
          </a:xfrm>
          <a:prstGeom prst="rightArrow">
            <a:avLst>
              <a:gd name="adj1" fmla="val 100000"/>
              <a:gd name="adj2" fmla="val 3791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❷ 「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Microsoft Edge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で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Teams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を利用する」を選択いただくと、ダウンロードやインストールの必要なくご参加いただけます</a:t>
            </a:r>
          </a:p>
        </p:txBody>
      </p:sp>
      <p:grpSp>
        <p:nvGrpSpPr>
          <p:cNvPr id="22" name="グループ化 20">
            <a:extLst>
              <a:ext uri="{FF2B5EF4-FFF2-40B4-BE49-F238E27FC236}">
                <a16:creationId xmlns:a16="http://schemas.microsoft.com/office/drawing/2014/main" id="{50B4FEBB-13EA-42F5-A4F1-9205A44FB252}"/>
              </a:ext>
            </a:extLst>
          </p:cNvPr>
          <p:cNvGrpSpPr>
            <a:grpSpLocks/>
          </p:cNvGrpSpPr>
          <p:nvPr/>
        </p:nvGrpSpPr>
        <p:grpSpPr bwMode="auto">
          <a:xfrm>
            <a:off x="147638" y="757347"/>
            <a:ext cx="6611938" cy="2786539"/>
            <a:chOff x="126951" y="1809749"/>
            <a:chExt cx="6612035" cy="2559051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C67FED-A3C5-4637-BEB9-7AFA761BBEF8}"/>
                </a:ext>
              </a:extLst>
            </p:cNvPr>
            <p:cNvSpPr/>
            <p:nvPr/>
          </p:nvSpPr>
          <p:spPr>
            <a:xfrm>
              <a:off x="126951" y="1809750"/>
              <a:ext cx="6612035" cy="255905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263C976-D53B-43ED-B75F-C80D3921D9CC}"/>
                </a:ext>
              </a:extLst>
            </p:cNvPr>
            <p:cNvSpPr/>
            <p:nvPr/>
          </p:nvSpPr>
          <p:spPr>
            <a:xfrm>
              <a:off x="126951" y="1809749"/>
              <a:ext cx="6604096" cy="44033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本会の参加登録</a:t>
              </a:r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357BDFA-3E44-48A4-ACC1-54C2D10C2A37}"/>
              </a:ext>
            </a:extLst>
          </p:cNvPr>
          <p:cNvSpPr/>
          <p:nvPr/>
        </p:nvSpPr>
        <p:spPr bwMode="auto">
          <a:xfrm>
            <a:off x="149227" y="155635"/>
            <a:ext cx="6603999" cy="4794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ご視聴方法のご案内</a:t>
            </a:r>
          </a:p>
        </p:txBody>
      </p:sp>
      <p:pic>
        <p:nvPicPr>
          <p:cNvPr id="3" name="図 2" descr="QR コード&#10;&#10;自動的に生成された説明">
            <a:extLst>
              <a:ext uri="{FF2B5EF4-FFF2-40B4-BE49-F238E27FC236}">
                <a16:creationId xmlns:a16="http://schemas.microsoft.com/office/drawing/2014/main" id="{9ED35986-C062-47CA-A4AC-6CE66BC180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64" y="2040292"/>
            <a:ext cx="935830" cy="93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60476"/>
      </p:ext>
    </p:extLst>
  </p:cSld>
  <p:clrMapOvr>
    <a:masterClrMapping/>
  </p:clrMapOvr>
</p:sld>
</file>

<file path=ppt/theme/theme1.xml><?xml version="1.0" encoding="utf-8"?>
<a:theme xmlns:a="http://schemas.openxmlformats.org/drawingml/2006/main" name="千葉支店マスター">
  <a:themeElements>
    <a:clrScheme name="ユーザー定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000"/>
      </a:accent1>
      <a:accent2>
        <a:srgbClr val="B2B2B2"/>
      </a:accent2>
      <a:accent3>
        <a:srgbClr val="4F81BD"/>
      </a:accent3>
      <a:accent4>
        <a:srgbClr val="9BBB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 Black"/>
        <a:ea typeface="HGP創英角ｺﾞｼｯｸUB"/>
        <a:cs typeface=""/>
      </a:majorFont>
      <a:minorFont>
        <a:latin typeface="Arial Black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CC0000"/>
        </a:dk2>
        <a:lt2>
          <a:srgbClr val="666666"/>
        </a:lt2>
        <a:accent1>
          <a:srgbClr val="009999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A8A8A"/>
        </a:accent6>
        <a:hlink>
          <a:srgbClr val="FF99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666666"/>
        </a:dk1>
        <a:lt1>
          <a:srgbClr val="FFFFFF"/>
        </a:lt1>
        <a:dk2>
          <a:srgbClr val="000000"/>
        </a:dk2>
        <a:lt2>
          <a:srgbClr val="CC0000"/>
        </a:lt2>
        <a:accent1>
          <a:srgbClr val="009999"/>
        </a:accent1>
        <a:accent2>
          <a:srgbClr val="999999"/>
        </a:accent2>
        <a:accent3>
          <a:srgbClr val="AAAAAA"/>
        </a:accent3>
        <a:accent4>
          <a:srgbClr val="DADADA"/>
        </a:accent4>
        <a:accent5>
          <a:srgbClr val="AACACA"/>
        </a:accent5>
        <a:accent6>
          <a:srgbClr val="8A8A8A"/>
        </a:accent6>
        <a:hlink>
          <a:srgbClr val="FF9900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[読み取り専用]" id="{AB88D73F-617E-4289-948A-981399D7800D}" vid="{11C9ECD2-4EAF-46DA-806E-207199AEB1D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472</Words>
  <PresentationFormat>A4 210 x 297 mm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Arial Black</vt:lpstr>
      <vt:lpstr>Wingdings</vt:lpstr>
      <vt:lpstr>千葉支店マスター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2023-03-06T07:40:48Z</dcterms:created>
  <dcterms:modified xsi:type="dcterms:W3CDTF">2023-03-06T07:41:06Z</dcterms:modified>
</cp:coreProperties>
</file>